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84" r:id="rId24"/>
    <p:sldId id="278" r:id="rId25"/>
    <p:sldId id="279" r:id="rId26"/>
    <p:sldId id="280" r:id="rId27"/>
    <p:sldId id="281" r:id="rId28"/>
    <p:sldId id="282" r:id="rId29"/>
    <p:sldId id="283" r:id="rId30"/>
    <p:sldId id="286" r:id="rId31"/>
    <p:sldId id="297" r:id="rId32"/>
    <p:sldId id="287" r:id="rId33"/>
    <p:sldId id="288" r:id="rId34"/>
    <p:sldId id="289" r:id="rId35"/>
    <p:sldId id="290" r:id="rId36"/>
    <p:sldId id="291" r:id="rId37"/>
    <p:sldId id="292" r:id="rId38"/>
    <p:sldId id="293" r:id="rId39"/>
    <p:sldId id="294" r:id="rId40"/>
    <p:sldId id="295" r:id="rId41"/>
    <p:sldId id="296"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E9141-428D-4E77-A426-DD69C23A8995}" v="2" dt="2019-06-12T07:16:34.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7" d="100"/>
          <a:sy n="67" d="100"/>
        </p:scale>
        <p:origin x="4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939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0385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9072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99277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40127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434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862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20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038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35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6147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927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896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156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919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6/12/2019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811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1132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6/12/2019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4008446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9280" y="895350"/>
            <a:ext cx="8825658" cy="1862731"/>
          </a:xfrm>
        </p:spPr>
        <p:txBody>
          <a:bodyPr>
            <a:normAutofit/>
          </a:bodyPr>
          <a:lstStyle/>
          <a:p>
            <a:r>
              <a:rPr lang="en-US" sz="3200" dirty="0" err="1">
                <a:solidFill>
                  <a:schemeClr val="tx2"/>
                </a:solidFill>
                <a:ea typeface="+mj-lt"/>
                <a:cs typeface="+mj-lt"/>
              </a:rPr>
              <a:t>Thème</a:t>
            </a:r>
            <a:r>
              <a:rPr lang="en-US" sz="3200" dirty="0">
                <a:solidFill>
                  <a:schemeClr val="tx2"/>
                </a:solidFill>
                <a:ea typeface="+mj-lt"/>
                <a:cs typeface="+mj-lt"/>
              </a:rPr>
              <a:t> : Conception et </a:t>
            </a:r>
            <a:r>
              <a:rPr lang="en-US" sz="3200" dirty="0" err="1">
                <a:solidFill>
                  <a:schemeClr val="tx2"/>
                </a:solidFill>
                <a:ea typeface="+mj-lt"/>
                <a:cs typeface="+mj-lt"/>
              </a:rPr>
              <a:t>Réalisation</a:t>
            </a:r>
            <a:r>
              <a:rPr lang="en-US" sz="3200" dirty="0">
                <a:solidFill>
                  <a:schemeClr val="tx2"/>
                </a:solidFill>
                <a:ea typeface="+mj-lt"/>
                <a:cs typeface="+mj-lt"/>
              </a:rPr>
              <a:t> d'un Site Web pour </a:t>
            </a:r>
            <a:r>
              <a:rPr lang="en-US" sz="3200" dirty="0" err="1">
                <a:solidFill>
                  <a:schemeClr val="tx2"/>
                </a:solidFill>
                <a:ea typeface="+mj-lt"/>
                <a:cs typeface="+mj-lt"/>
              </a:rPr>
              <a:t>gerer</a:t>
            </a:r>
            <a:r>
              <a:rPr lang="en-US" sz="3200" dirty="0">
                <a:solidFill>
                  <a:schemeClr val="tx2"/>
                </a:solidFill>
                <a:ea typeface="+mj-lt"/>
                <a:cs typeface="+mj-lt"/>
              </a:rPr>
              <a:t> la relation entre le </a:t>
            </a:r>
            <a:r>
              <a:rPr lang="en-US" sz="3200" dirty="0" err="1">
                <a:solidFill>
                  <a:schemeClr val="tx2"/>
                </a:solidFill>
                <a:ea typeface="+mj-lt"/>
                <a:cs typeface="+mj-lt"/>
              </a:rPr>
              <a:t>professeur</a:t>
            </a:r>
            <a:r>
              <a:rPr lang="en-US" sz="3200" dirty="0">
                <a:solidFill>
                  <a:schemeClr val="tx2"/>
                </a:solidFill>
                <a:ea typeface="+mj-lt"/>
                <a:cs typeface="+mj-lt"/>
              </a:rPr>
              <a:t> et le stagiaire</a:t>
            </a:r>
            <a:endParaRPr lang="en-US" sz="3200" dirty="0">
              <a:solidFill>
                <a:schemeClr val="tx2"/>
              </a:solidFill>
            </a:endParaRPr>
          </a:p>
        </p:txBody>
      </p:sp>
      <p:sp>
        <p:nvSpPr>
          <p:cNvPr id="3" name="Subtitle 2"/>
          <p:cNvSpPr>
            <a:spLocks noGrp="1"/>
          </p:cNvSpPr>
          <p:nvPr>
            <p:ph type="subTitle" idx="1"/>
          </p:nvPr>
        </p:nvSpPr>
        <p:spPr>
          <a:xfrm>
            <a:off x="1193055" y="3081930"/>
            <a:ext cx="8825658" cy="861420"/>
          </a:xfrm>
        </p:spPr>
        <p:txBody>
          <a:bodyPr vert="horz" lIns="91440" tIns="45720" rIns="91440" bIns="45720" rtlCol="0" anchor="t">
            <a:noAutofit/>
          </a:bodyPr>
          <a:lstStyle/>
          <a:p>
            <a:r>
              <a:rPr lang="en-US" sz="1800" dirty="0" err="1">
                <a:ea typeface="+mn-lt"/>
                <a:cs typeface="+mn-lt"/>
              </a:rPr>
              <a:t>Réalisé</a:t>
            </a:r>
            <a:r>
              <a:rPr lang="en-US" sz="1800" dirty="0">
                <a:ea typeface="+mn-lt"/>
                <a:cs typeface="+mn-lt"/>
              </a:rPr>
              <a:t> par :</a:t>
            </a:r>
            <a:endParaRPr lang="en-US" sz="1800" dirty="0">
              <a:cs typeface="Calibri"/>
            </a:endParaRPr>
          </a:p>
          <a:p>
            <a:endParaRPr lang="en-US" sz="1800" dirty="0">
              <a:cs typeface="Calibri"/>
            </a:endParaRPr>
          </a:p>
          <a:p>
            <a:r>
              <a:rPr lang="en-US" sz="1800" dirty="0">
                <a:ea typeface="+mn-lt"/>
                <a:cs typeface="+mn-lt"/>
              </a:rPr>
              <a:t>    · </a:t>
            </a:r>
            <a:r>
              <a:rPr lang="en-US" sz="1800" dirty="0" err="1">
                <a:ea typeface="+mn-lt"/>
                <a:cs typeface="+mn-lt"/>
              </a:rPr>
              <a:t>kamal</a:t>
            </a:r>
            <a:r>
              <a:rPr lang="en-US" sz="1800" dirty="0">
                <a:ea typeface="+mn-lt"/>
                <a:cs typeface="+mn-lt"/>
              </a:rPr>
              <a:t> </a:t>
            </a:r>
            <a:r>
              <a:rPr lang="en-US" sz="1800" dirty="0" err="1">
                <a:ea typeface="+mn-lt"/>
                <a:cs typeface="+mn-lt"/>
              </a:rPr>
              <a:t>ouafi</a:t>
            </a:r>
            <a:endParaRPr lang="en-US" sz="1800" dirty="0" err="1">
              <a:cs typeface="Calibri"/>
            </a:endParaRPr>
          </a:p>
          <a:p>
            <a:endParaRPr lang="en-US" sz="1800" dirty="0">
              <a:cs typeface="Calibri"/>
            </a:endParaRPr>
          </a:p>
          <a:p>
            <a:r>
              <a:rPr lang="en-US" sz="1800" dirty="0">
                <a:ea typeface="+mn-lt"/>
                <a:cs typeface="+mn-lt"/>
              </a:rPr>
              <a:t>    · el </a:t>
            </a:r>
            <a:r>
              <a:rPr lang="en-US" sz="1800" dirty="0" err="1">
                <a:ea typeface="+mn-lt"/>
                <a:cs typeface="+mn-lt"/>
              </a:rPr>
              <a:t>amrani</a:t>
            </a:r>
            <a:r>
              <a:rPr lang="en-US" sz="1800" dirty="0">
                <a:ea typeface="+mn-lt"/>
                <a:cs typeface="+mn-lt"/>
              </a:rPr>
              <a:t> </a:t>
            </a:r>
            <a:r>
              <a:rPr lang="en-US" sz="1800" dirty="0" err="1">
                <a:ea typeface="+mn-lt"/>
                <a:cs typeface="+mn-lt"/>
              </a:rPr>
              <a:t>chakir</a:t>
            </a:r>
            <a:endParaRPr lang="en-US" sz="1800" dirty="0" err="1"/>
          </a:p>
          <a:p>
            <a:endParaRPr lang="en-US"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7862-16FD-41B6-8ABE-281B7A9CC506}"/>
              </a:ext>
            </a:extLst>
          </p:cNvPr>
          <p:cNvSpPr>
            <a:spLocks noGrp="1"/>
          </p:cNvSpPr>
          <p:nvPr>
            <p:ph type="title"/>
          </p:nvPr>
        </p:nvSpPr>
        <p:spPr>
          <a:xfrm>
            <a:off x="789039" y="2282415"/>
            <a:ext cx="10515600" cy="1325563"/>
          </a:xfrm>
        </p:spPr>
        <p:txBody>
          <a:bodyPr/>
          <a:lstStyle/>
          <a:p>
            <a:r>
              <a:rPr lang="en-US" dirty="0">
                <a:solidFill>
                  <a:schemeClr val="tx2"/>
                </a:solidFill>
                <a:cs typeface="Calibri Light"/>
              </a:rPr>
              <a:t>Register page pour </a:t>
            </a:r>
            <a:r>
              <a:rPr lang="en-US" dirty="0" err="1">
                <a:solidFill>
                  <a:schemeClr val="tx2"/>
                </a:solidFill>
                <a:cs typeface="Calibri Light"/>
              </a:rPr>
              <a:t>chaque</a:t>
            </a:r>
            <a:r>
              <a:rPr lang="en-US" dirty="0">
                <a:solidFill>
                  <a:schemeClr val="tx2"/>
                </a:solidFill>
                <a:cs typeface="Calibri Light"/>
              </a:rPr>
              <a:t> </a:t>
            </a:r>
            <a:r>
              <a:rPr lang="en-US" dirty="0" err="1">
                <a:solidFill>
                  <a:schemeClr val="tx2"/>
                </a:solidFill>
                <a:cs typeface="Calibri Light"/>
              </a:rPr>
              <a:t>compte</a:t>
            </a:r>
            <a:r>
              <a:rPr lang="en-US" dirty="0">
                <a:solidFill>
                  <a:schemeClr val="tx2"/>
                </a:solidFill>
                <a:cs typeface="Calibri Light"/>
              </a:rPr>
              <a:t>:</a:t>
            </a:r>
            <a:endParaRPr lang="en-US" dirty="0" err="1">
              <a:solidFill>
                <a:schemeClr val="tx2"/>
              </a:solidFill>
            </a:endParaRPr>
          </a:p>
        </p:txBody>
      </p:sp>
    </p:spTree>
    <p:extLst>
      <p:ext uri="{BB962C8B-B14F-4D97-AF65-F5344CB8AC3E}">
        <p14:creationId xmlns:p14="http://schemas.microsoft.com/office/powerpoint/2010/main" val="189285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C59C8E7-063C-4FC8-97D4-AE450E393A60}"/>
              </a:ext>
            </a:extLst>
          </p:cNvPr>
          <p:cNvPicPr>
            <a:picLocks noChangeAspect="1"/>
          </p:cNvPicPr>
          <p:nvPr/>
        </p:nvPicPr>
        <p:blipFill>
          <a:blip r:embed="rId2"/>
          <a:stretch>
            <a:fillRect/>
          </a:stretch>
        </p:blipFill>
        <p:spPr>
          <a:xfrm>
            <a:off x="938981" y="257517"/>
            <a:ext cx="10301748" cy="6183191"/>
          </a:xfrm>
          <a:prstGeom prst="rect">
            <a:avLst/>
          </a:prstGeom>
        </p:spPr>
      </p:pic>
    </p:spTree>
    <p:extLst>
      <p:ext uri="{BB962C8B-B14F-4D97-AF65-F5344CB8AC3E}">
        <p14:creationId xmlns:p14="http://schemas.microsoft.com/office/powerpoint/2010/main" val="83413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661A-68C3-4C8D-9FB2-BA7C9A1B3811}"/>
              </a:ext>
            </a:extLst>
          </p:cNvPr>
          <p:cNvSpPr>
            <a:spLocks noGrp="1"/>
          </p:cNvSpPr>
          <p:nvPr>
            <p:ph type="title"/>
          </p:nvPr>
        </p:nvSpPr>
        <p:spPr>
          <a:xfrm>
            <a:off x="838200" y="2601964"/>
            <a:ext cx="10515600" cy="1325563"/>
          </a:xfrm>
        </p:spPr>
        <p:txBody>
          <a:bodyPr/>
          <a:lstStyle/>
          <a:p>
            <a:r>
              <a:rPr lang="en-US" dirty="0">
                <a:solidFill>
                  <a:schemeClr val="tx2"/>
                </a:solidFill>
                <a:cs typeface="Calibri Light"/>
              </a:rPr>
              <a:t>Validation </a:t>
            </a:r>
            <a:r>
              <a:rPr lang="en-US" err="1">
                <a:solidFill>
                  <a:schemeClr val="tx2"/>
                </a:solidFill>
                <a:cs typeface="Calibri Light"/>
              </a:rPr>
              <a:t>jquery</a:t>
            </a:r>
            <a:r>
              <a:rPr lang="en-US" dirty="0">
                <a:solidFill>
                  <a:schemeClr val="tx2"/>
                </a:solidFill>
                <a:cs typeface="Calibri Light"/>
              </a:rPr>
              <a:t> pour </a:t>
            </a:r>
            <a:r>
              <a:rPr lang="en-US">
                <a:solidFill>
                  <a:schemeClr val="tx2"/>
                </a:solidFill>
                <a:cs typeface="Calibri Light"/>
              </a:rPr>
              <a:t>register</a:t>
            </a:r>
            <a:r>
              <a:rPr lang="en-US" dirty="0">
                <a:solidFill>
                  <a:schemeClr val="tx2"/>
                </a:solidFill>
                <a:cs typeface="Calibri Light"/>
              </a:rPr>
              <a:t>: </a:t>
            </a:r>
          </a:p>
        </p:txBody>
      </p:sp>
    </p:spTree>
    <p:extLst>
      <p:ext uri="{BB962C8B-B14F-4D97-AF65-F5344CB8AC3E}">
        <p14:creationId xmlns:p14="http://schemas.microsoft.com/office/powerpoint/2010/main" val="51012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D9D6B03B-E716-4651-BE5C-A2A707FF9F3C}"/>
              </a:ext>
            </a:extLst>
          </p:cNvPr>
          <p:cNvPicPr>
            <a:picLocks noChangeAspect="1"/>
          </p:cNvPicPr>
          <p:nvPr/>
        </p:nvPicPr>
        <p:blipFill>
          <a:blip r:embed="rId2"/>
          <a:stretch>
            <a:fillRect/>
          </a:stretch>
        </p:blipFill>
        <p:spPr>
          <a:xfrm>
            <a:off x="140110" y="475345"/>
            <a:ext cx="11985521" cy="5686084"/>
          </a:xfrm>
          <a:prstGeom prst="rect">
            <a:avLst/>
          </a:prstGeom>
        </p:spPr>
      </p:pic>
    </p:spTree>
    <p:extLst>
      <p:ext uri="{BB962C8B-B14F-4D97-AF65-F5344CB8AC3E}">
        <p14:creationId xmlns:p14="http://schemas.microsoft.com/office/powerpoint/2010/main" val="47436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872-BDD2-466C-9389-A6E682030509}"/>
              </a:ext>
            </a:extLst>
          </p:cNvPr>
          <p:cNvSpPr>
            <a:spLocks noGrp="1"/>
          </p:cNvSpPr>
          <p:nvPr>
            <p:ph type="title"/>
          </p:nvPr>
        </p:nvSpPr>
        <p:spPr/>
        <p:txBody>
          <a:bodyPr/>
          <a:lstStyle/>
          <a:p>
            <a:r>
              <a:rPr lang="en-US" dirty="0">
                <a:solidFill>
                  <a:schemeClr val="tx2"/>
                </a:solidFill>
                <a:cs typeface="Calibri Light"/>
              </a:rPr>
              <a:t>2eme page pour register:</a:t>
            </a:r>
          </a:p>
        </p:txBody>
      </p:sp>
      <p:sp>
        <p:nvSpPr>
          <p:cNvPr id="3" name="Content Placeholder 2">
            <a:extLst>
              <a:ext uri="{FF2B5EF4-FFF2-40B4-BE49-F238E27FC236}">
                <a16:creationId xmlns:a16="http://schemas.microsoft.com/office/drawing/2014/main" id="{3315A756-97D4-45BC-A8FC-67D4DA08E9DC}"/>
              </a:ext>
            </a:extLst>
          </p:cNvPr>
          <p:cNvSpPr>
            <a:spLocks noGrp="1"/>
          </p:cNvSpPr>
          <p:nvPr>
            <p:ph idx="1"/>
          </p:nvPr>
        </p:nvSpPr>
        <p:spPr/>
        <p:txBody>
          <a:bodyPr vert="horz" lIns="91440" tIns="45720" rIns="91440" bIns="45720" rtlCol="0" anchor="t">
            <a:normAutofit/>
          </a:bodyPr>
          <a:lstStyle/>
          <a:p>
            <a:endParaRPr lang="en-US" dirty="0">
              <a:cs typeface="Calibri"/>
            </a:endParaRPr>
          </a:p>
          <a:p>
            <a:endParaRPr lang="en-US" dirty="0">
              <a:cs typeface="Calibri"/>
            </a:endParaRPr>
          </a:p>
          <a:p>
            <a:endParaRPr lang="en-US" dirty="0">
              <a:ea typeface="+mn-lt"/>
              <a:cs typeface="+mn-lt"/>
            </a:endParaRPr>
          </a:p>
          <a:p>
            <a:r>
              <a:rPr lang="en-US">
                <a:ea typeface="+mn-lt"/>
                <a:cs typeface="+mn-lt"/>
              </a:rPr>
              <a:t>Une page pour sécuriser le compte par un mot de passe et un question de secuite.</a:t>
            </a:r>
          </a:p>
        </p:txBody>
      </p:sp>
    </p:spTree>
    <p:extLst>
      <p:ext uri="{BB962C8B-B14F-4D97-AF65-F5344CB8AC3E}">
        <p14:creationId xmlns:p14="http://schemas.microsoft.com/office/powerpoint/2010/main" val="364918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CF60186F-995B-44B1-B737-5563702CA5F0}"/>
              </a:ext>
            </a:extLst>
          </p:cNvPr>
          <p:cNvPicPr>
            <a:picLocks noChangeAspect="1"/>
          </p:cNvPicPr>
          <p:nvPr/>
        </p:nvPicPr>
        <p:blipFill>
          <a:blip r:embed="rId2"/>
          <a:stretch>
            <a:fillRect/>
          </a:stretch>
        </p:blipFill>
        <p:spPr>
          <a:xfrm>
            <a:off x="90949" y="533512"/>
            <a:ext cx="12010102" cy="5790975"/>
          </a:xfrm>
          <a:prstGeom prst="rect">
            <a:avLst/>
          </a:prstGeom>
        </p:spPr>
      </p:pic>
    </p:spTree>
    <p:extLst>
      <p:ext uri="{BB962C8B-B14F-4D97-AF65-F5344CB8AC3E}">
        <p14:creationId xmlns:p14="http://schemas.microsoft.com/office/powerpoint/2010/main" val="23044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1AE5-4DF4-49E1-AF70-6A26E4BD6D22}"/>
              </a:ext>
            </a:extLst>
          </p:cNvPr>
          <p:cNvSpPr>
            <a:spLocks noGrp="1"/>
          </p:cNvSpPr>
          <p:nvPr>
            <p:ph type="title"/>
          </p:nvPr>
        </p:nvSpPr>
        <p:spPr>
          <a:xfrm>
            <a:off x="4193458" y="2393028"/>
            <a:ext cx="10515600" cy="1325563"/>
          </a:xfrm>
        </p:spPr>
        <p:txBody>
          <a:bodyPr/>
          <a:lstStyle/>
          <a:p>
            <a:r>
              <a:rPr lang="en-US" dirty="0">
                <a:solidFill>
                  <a:schemeClr val="tx2"/>
                </a:solidFill>
                <a:cs typeface="Calibri Light"/>
              </a:rPr>
              <a:t>Page login:</a:t>
            </a:r>
          </a:p>
        </p:txBody>
      </p:sp>
    </p:spTree>
    <p:extLst>
      <p:ext uri="{BB962C8B-B14F-4D97-AF65-F5344CB8AC3E}">
        <p14:creationId xmlns:p14="http://schemas.microsoft.com/office/powerpoint/2010/main" val="81180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28F7D603-7299-4024-B3FD-7329D52F4DC3}"/>
              </a:ext>
            </a:extLst>
          </p:cNvPr>
          <p:cNvPicPr>
            <a:picLocks noChangeAspect="1"/>
          </p:cNvPicPr>
          <p:nvPr/>
        </p:nvPicPr>
        <p:blipFill>
          <a:blip r:embed="rId2"/>
          <a:stretch>
            <a:fillRect/>
          </a:stretch>
        </p:blipFill>
        <p:spPr>
          <a:xfrm>
            <a:off x="78659" y="579909"/>
            <a:ext cx="11801166" cy="5587568"/>
          </a:xfrm>
          <a:prstGeom prst="rect">
            <a:avLst/>
          </a:prstGeom>
        </p:spPr>
      </p:pic>
    </p:spTree>
    <p:extLst>
      <p:ext uri="{BB962C8B-B14F-4D97-AF65-F5344CB8AC3E}">
        <p14:creationId xmlns:p14="http://schemas.microsoft.com/office/powerpoint/2010/main" val="232945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D925-CAA4-452C-9BD1-692647E804E1}"/>
              </a:ext>
            </a:extLst>
          </p:cNvPr>
          <p:cNvSpPr>
            <a:spLocks noGrp="1"/>
          </p:cNvSpPr>
          <p:nvPr>
            <p:ph type="title"/>
          </p:nvPr>
        </p:nvSpPr>
        <p:spPr/>
        <p:txBody>
          <a:bodyPr/>
          <a:lstStyle/>
          <a:p>
            <a:r>
              <a:rPr lang="en-US" dirty="0">
                <a:solidFill>
                  <a:schemeClr val="tx2"/>
                </a:solidFill>
                <a:cs typeface="Calibri Light"/>
              </a:rPr>
              <a:t>page de </a:t>
            </a:r>
            <a:r>
              <a:rPr lang="en-US">
                <a:solidFill>
                  <a:schemeClr val="tx2"/>
                </a:solidFill>
                <a:cs typeface="Calibri Light"/>
              </a:rPr>
              <a:t>Securité</a:t>
            </a:r>
            <a:r>
              <a:rPr lang="en-US" dirty="0">
                <a:solidFill>
                  <a:schemeClr val="tx2"/>
                </a:solidFill>
                <a:cs typeface="Calibri Light"/>
              </a:rPr>
              <a:t>:</a:t>
            </a:r>
            <a:endParaRPr lang="en-US" dirty="0">
              <a:solidFill>
                <a:schemeClr val="tx2"/>
              </a:solidFill>
            </a:endParaRPr>
          </a:p>
        </p:txBody>
      </p:sp>
      <p:sp>
        <p:nvSpPr>
          <p:cNvPr id="3" name="Content Placeholder 2">
            <a:extLst>
              <a:ext uri="{FF2B5EF4-FFF2-40B4-BE49-F238E27FC236}">
                <a16:creationId xmlns:a16="http://schemas.microsoft.com/office/drawing/2014/main" id="{C9B32531-A500-4B7D-8EA5-5C6085A25578}"/>
              </a:ext>
            </a:extLst>
          </p:cNvPr>
          <p:cNvSpPr>
            <a:spLocks noGrp="1"/>
          </p:cNvSpPr>
          <p:nvPr>
            <p:ph idx="1"/>
          </p:nvPr>
        </p:nvSpPr>
        <p:spPr/>
        <p:txBody>
          <a:bodyPr vert="horz" lIns="91440" tIns="45720" rIns="91440" bIns="45720" rtlCol="0" anchor="t">
            <a:normAutofit/>
          </a:bodyPr>
          <a:lstStyle/>
          <a:p>
            <a:endParaRPr lang="en-US" dirty="0">
              <a:cs typeface="Calibri"/>
            </a:endParaRPr>
          </a:p>
          <a:p>
            <a:endParaRPr lang="en-US" dirty="0">
              <a:cs typeface="Calibri"/>
            </a:endParaRPr>
          </a:p>
          <a:p>
            <a:r>
              <a:rPr lang="en-US">
                <a:ea typeface="+mn-lt"/>
                <a:cs typeface="+mn-lt"/>
              </a:rPr>
              <a:t>Notons que la sécurité des comptes est primordiale. L'utilisateur devra attendre cinq minutes s'il tente l'accès à un compte trois fois de suite avec un code erroné.</a:t>
            </a:r>
          </a:p>
          <a:p>
            <a:endParaRPr lang="en-US" dirty="0">
              <a:cs typeface="Calibri"/>
            </a:endParaRPr>
          </a:p>
        </p:txBody>
      </p:sp>
    </p:spTree>
    <p:extLst>
      <p:ext uri="{BB962C8B-B14F-4D97-AF65-F5344CB8AC3E}">
        <p14:creationId xmlns:p14="http://schemas.microsoft.com/office/powerpoint/2010/main" val="388425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CB803AF8-4B92-4AFF-94ED-1A7349FEDF37}"/>
              </a:ext>
            </a:extLst>
          </p:cNvPr>
          <p:cNvPicPr>
            <a:picLocks noChangeAspect="1"/>
          </p:cNvPicPr>
          <p:nvPr/>
        </p:nvPicPr>
        <p:blipFill>
          <a:blip r:embed="rId2"/>
          <a:stretch>
            <a:fillRect/>
          </a:stretch>
        </p:blipFill>
        <p:spPr>
          <a:xfrm>
            <a:off x="1688690" y="312319"/>
            <a:ext cx="8384457" cy="6208781"/>
          </a:xfrm>
          <a:prstGeom prst="rect">
            <a:avLst/>
          </a:prstGeom>
        </p:spPr>
      </p:pic>
    </p:spTree>
    <p:extLst>
      <p:ext uri="{BB962C8B-B14F-4D97-AF65-F5344CB8AC3E}">
        <p14:creationId xmlns:p14="http://schemas.microsoft.com/office/powerpoint/2010/main" val="41398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6720-7907-4988-99BE-2A49A9DEF9DC}"/>
              </a:ext>
            </a:extLst>
          </p:cNvPr>
          <p:cNvSpPr>
            <a:spLocks noGrp="1"/>
          </p:cNvSpPr>
          <p:nvPr>
            <p:ph type="title"/>
          </p:nvPr>
        </p:nvSpPr>
        <p:spPr/>
        <p:txBody>
          <a:bodyPr/>
          <a:lstStyle/>
          <a:p>
            <a:r>
              <a:rPr lang="en-US" dirty="0">
                <a:solidFill>
                  <a:schemeClr val="tx2"/>
                </a:solidFill>
                <a:ea typeface="+mj-lt"/>
                <a:cs typeface="+mj-lt"/>
              </a:rPr>
              <a:t>PRÉSENTATION GÉNÉRALE DU PROJET WEB:</a:t>
            </a:r>
            <a:endParaRPr lang="en-US" dirty="0">
              <a:solidFill>
                <a:schemeClr val="tx2"/>
              </a:solidFill>
              <a:cs typeface="Calibri Light" panose="020F0302020204030204"/>
            </a:endParaRPr>
          </a:p>
        </p:txBody>
      </p:sp>
      <p:sp>
        <p:nvSpPr>
          <p:cNvPr id="3" name="Content Placeholder 2">
            <a:extLst>
              <a:ext uri="{FF2B5EF4-FFF2-40B4-BE49-F238E27FC236}">
                <a16:creationId xmlns:a16="http://schemas.microsoft.com/office/drawing/2014/main" id="{1750003B-DDE6-499A-BC7D-09024C8590F1}"/>
              </a:ext>
            </a:extLst>
          </p:cNvPr>
          <p:cNvSpPr>
            <a:spLocks noGrp="1"/>
          </p:cNvSpPr>
          <p:nvPr>
            <p:ph idx="1"/>
          </p:nvPr>
        </p:nvSpPr>
        <p:spPr/>
        <p:txBody>
          <a:bodyPr vert="horz" lIns="91440" tIns="45720" rIns="91440" bIns="45720" rtlCol="0" anchor="t">
            <a:normAutofit/>
          </a:bodyPr>
          <a:lstStyle/>
          <a:p>
            <a:r>
              <a:rPr lang="en-US">
                <a:ea typeface="+mn-lt"/>
                <a:cs typeface="+mn-lt"/>
              </a:rPr>
              <a:t>Objectifs: création d'un site de communication sécurisé qui ficilitera le contact entre professeur et l'etudiant</a:t>
            </a:r>
          </a:p>
          <a:p>
            <a:pPr marL="914400" lvl="1" indent="-457200">
              <a:buAutoNum type="arabicPeriod"/>
            </a:pPr>
            <a:r>
              <a:rPr lang="en-US">
                <a:ea typeface="+mn-lt"/>
                <a:cs typeface="+mn-lt"/>
              </a:rPr>
              <a:t>des cours et exercices,rangés dans des rubriques différentes</a:t>
            </a:r>
          </a:p>
          <a:p>
            <a:pPr marL="914400" lvl="1" indent="-457200">
              <a:buAutoNum type="arabicPeriod"/>
            </a:pPr>
            <a:r>
              <a:rPr lang="en-US">
                <a:ea typeface="+mn-lt"/>
                <a:cs typeface="+mn-lt"/>
              </a:rPr>
              <a:t>Paurront etre postées en statut</a:t>
            </a:r>
          </a:p>
          <a:p>
            <a:pPr marL="914400" lvl="1" indent="-457200">
              <a:buAutoNum type="arabicPeriod"/>
            </a:pPr>
            <a:r>
              <a:rPr lang="en-US">
                <a:ea typeface="+mn-lt"/>
                <a:cs typeface="+mn-lt"/>
              </a:rPr>
              <a:t>Interrogeant ainsi le public Etudiant/stagiares</a:t>
            </a:r>
          </a:p>
          <a:p>
            <a:pPr marL="457200" lvl="1" indent="0">
              <a:buNone/>
            </a:pPr>
            <a:endParaRPr lang="en-US" dirty="0">
              <a:ea typeface="+mn-lt"/>
              <a:cs typeface="+mn-lt"/>
            </a:endParaRPr>
          </a:p>
          <a:p>
            <a:r>
              <a:rPr lang="en-US" dirty="0">
                <a:ea typeface="+mn-lt"/>
                <a:cs typeface="+mn-lt"/>
              </a:rPr>
              <a:t>Public </a:t>
            </a:r>
            <a:r>
              <a:rPr lang="en-US">
                <a:ea typeface="+mn-lt"/>
                <a:cs typeface="+mn-lt"/>
              </a:rPr>
              <a:t>visé : 3 types d'utilisateur seront proposés </a:t>
            </a:r>
          </a:p>
          <a:p>
            <a:pPr lvl="1" indent="-514350">
              <a:buAutoNum type="arabicPeriod"/>
            </a:pPr>
            <a:r>
              <a:rPr lang="en-US">
                <a:cs typeface="Calibri"/>
              </a:rPr>
              <a:t>Administrateur </a:t>
            </a:r>
          </a:p>
          <a:p>
            <a:pPr lvl="1" indent="-514350">
              <a:buAutoNum type="arabicPeriod"/>
            </a:pPr>
            <a:r>
              <a:rPr lang="en-US">
                <a:cs typeface="Calibri"/>
              </a:rPr>
              <a:t>Professeur</a:t>
            </a:r>
            <a:endParaRPr lang="en-US" dirty="0">
              <a:cs typeface="Calibri"/>
            </a:endParaRPr>
          </a:p>
          <a:p>
            <a:pPr lvl="1" indent="-514350">
              <a:buAutoNum type="arabicPeriod"/>
            </a:pPr>
            <a:r>
              <a:rPr lang="en-US">
                <a:cs typeface="Calibri"/>
              </a:rPr>
              <a:t>étudient</a:t>
            </a:r>
            <a:endParaRPr lang="en-US" dirty="0">
              <a:cs typeface="Calibri"/>
            </a:endParaRPr>
          </a:p>
        </p:txBody>
      </p:sp>
    </p:spTree>
    <p:extLst>
      <p:ext uri="{BB962C8B-B14F-4D97-AF65-F5344CB8AC3E}">
        <p14:creationId xmlns:p14="http://schemas.microsoft.com/office/powerpoint/2010/main" val="421201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B614-BD66-41B3-A2E1-23D2D29B0450}"/>
              </a:ext>
            </a:extLst>
          </p:cNvPr>
          <p:cNvSpPr>
            <a:spLocks noGrp="1"/>
          </p:cNvSpPr>
          <p:nvPr>
            <p:ph type="title"/>
          </p:nvPr>
        </p:nvSpPr>
        <p:spPr/>
        <p:txBody>
          <a:bodyPr/>
          <a:lstStyle/>
          <a:p>
            <a:r>
              <a:rPr lang="en-US" dirty="0">
                <a:solidFill>
                  <a:schemeClr val="tx2"/>
                </a:solidFill>
                <a:cs typeface="Calibri Light"/>
              </a:rPr>
              <a:t>Page home:</a:t>
            </a:r>
            <a:endParaRPr lang="en-US" dirty="0">
              <a:solidFill>
                <a:schemeClr val="tx2"/>
              </a:solidFill>
            </a:endParaRPr>
          </a:p>
        </p:txBody>
      </p:sp>
      <p:sp>
        <p:nvSpPr>
          <p:cNvPr id="3" name="Content Placeholder 2">
            <a:extLst>
              <a:ext uri="{FF2B5EF4-FFF2-40B4-BE49-F238E27FC236}">
                <a16:creationId xmlns:a16="http://schemas.microsoft.com/office/drawing/2014/main" id="{45689F65-DB9D-499E-91C4-01141528E111}"/>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cs typeface="Calibri"/>
              </a:rPr>
              <a:t>Page home pour </a:t>
            </a:r>
            <a:r>
              <a:rPr lang="en-US">
                <a:cs typeface="Calibri"/>
              </a:rPr>
              <a:t>les professeurs:</a:t>
            </a:r>
            <a:endParaRPr lang="en-US" dirty="0">
              <a:cs typeface="Calibri"/>
            </a:endParaRPr>
          </a:p>
          <a:p>
            <a:endParaRPr lang="en-US" dirty="0">
              <a:cs typeface="Calibri"/>
            </a:endParaRPr>
          </a:p>
          <a:p>
            <a:pPr lvl="1" indent="-514350">
              <a:buAutoNum type="arabicPeriod"/>
            </a:pPr>
            <a:r>
              <a:rPr lang="en-US" dirty="0">
                <a:ea typeface="+mn-lt"/>
                <a:cs typeface="+mn-lt"/>
              </a:rPr>
              <a:t>On </a:t>
            </a:r>
            <a:r>
              <a:rPr lang="en-US" dirty="0" err="1">
                <a:ea typeface="+mn-lt"/>
                <a:cs typeface="+mn-lt"/>
              </a:rPr>
              <a:t>utilisera</a:t>
            </a:r>
            <a:r>
              <a:rPr lang="en-US" dirty="0">
                <a:ea typeface="+mn-lt"/>
                <a:cs typeface="+mn-lt"/>
              </a:rPr>
              <a:t> Ajax pour </a:t>
            </a:r>
            <a:r>
              <a:rPr lang="en-US" dirty="0" err="1">
                <a:ea typeface="+mn-lt"/>
                <a:cs typeface="+mn-lt"/>
              </a:rPr>
              <a:t>ajouter</a:t>
            </a:r>
            <a:r>
              <a:rPr lang="en-US" dirty="0">
                <a:ea typeface="+mn-lt"/>
                <a:cs typeface="+mn-lt"/>
              </a:rPr>
              <a:t> les </a:t>
            </a:r>
            <a:r>
              <a:rPr lang="en-US" dirty="0" err="1">
                <a:ea typeface="+mn-lt"/>
                <a:cs typeface="+mn-lt"/>
              </a:rPr>
              <a:t>statuts</a:t>
            </a:r>
            <a:r>
              <a:rPr lang="en-US" dirty="0">
                <a:ea typeface="+mn-lt"/>
                <a:cs typeface="+mn-lt"/>
              </a:rPr>
              <a:t> .</a:t>
            </a:r>
          </a:p>
          <a:p>
            <a:pPr lvl="1" indent="-514350">
              <a:buAutoNum type="arabicPeriod"/>
            </a:pPr>
            <a:r>
              <a:rPr lang="en-US" dirty="0" err="1">
                <a:ea typeface="+mn-lt"/>
                <a:cs typeface="+mn-lt"/>
              </a:rPr>
              <a:t>Cette</a:t>
            </a:r>
            <a:r>
              <a:rPr lang="en-US" dirty="0">
                <a:ea typeface="+mn-lt"/>
                <a:cs typeface="+mn-lt"/>
              </a:rPr>
              <a:t> option </a:t>
            </a:r>
            <a:r>
              <a:rPr lang="en-US" dirty="0" err="1">
                <a:ea typeface="+mn-lt"/>
                <a:cs typeface="+mn-lt"/>
              </a:rPr>
              <a:t>est</a:t>
            </a:r>
            <a:r>
              <a:rPr lang="en-US" dirty="0">
                <a:ea typeface="+mn-lt"/>
                <a:cs typeface="+mn-lt"/>
              </a:rPr>
              <a:t> </a:t>
            </a:r>
            <a:r>
              <a:rPr lang="en-US" dirty="0" err="1">
                <a:ea typeface="+mn-lt"/>
                <a:cs typeface="+mn-lt"/>
              </a:rPr>
              <a:t>destinée</a:t>
            </a:r>
            <a:r>
              <a:rPr lang="en-US" dirty="0">
                <a:ea typeface="+mn-lt"/>
                <a:cs typeface="+mn-lt"/>
              </a:rPr>
              <a:t> </a:t>
            </a:r>
            <a:r>
              <a:rPr lang="en-US" dirty="0" err="1">
                <a:ea typeface="+mn-lt"/>
                <a:cs typeface="+mn-lt"/>
              </a:rPr>
              <a:t>seulement</a:t>
            </a:r>
            <a:r>
              <a:rPr lang="en-US" dirty="0">
                <a:ea typeface="+mn-lt"/>
                <a:cs typeface="+mn-lt"/>
              </a:rPr>
              <a:t> aux </a:t>
            </a:r>
            <a:r>
              <a:rPr lang="en-US" dirty="0" err="1">
                <a:ea typeface="+mn-lt"/>
                <a:cs typeface="+mn-lt"/>
              </a:rPr>
              <a:t>professeurs</a:t>
            </a:r>
            <a:r>
              <a:rPr lang="en-US" dirty="0">
                <a:ea typeface="+mn-lt"/>
                <a:cs typeface="+mn-lt"/>
              </a:rPr>
              <a:t>, </a:t>
            </a:r>
            <a:r>
              <a:rPr lang="en-US" dirty="0" err="1">
                <a:ea typeface="+mn-lt"/>
                <a:cs typeface="+mn-lt"/>
              </a:rPr>
              <a:t>aucun</a:t>
            </a:r>
            <a:r>
              <a:rPr lang="en-US" dirty="0">
                <a:ea typeface="+mn-lt"/>
                <a:cs typeface="+mn-lt"/>
              </a:rPr>
              <a:t> </a:t>
            </a:r>
            <a:r>
              <a:rPr lang="en-US" dirty="0" err="1">
                <a:ea typeface="+mn-lt"/>
                <a:cs typeface="+mn-lt"/>
              </a:rPr>
              <a:t>étudiant</a:t>
            </a:r>
            <a:r>
              <a:rPr lang="en-US" dirty="0">
                <a:ea typeface="+mn-lt"/>
                <a:cs typeface="+mn-lt"/>
              </a:rPr>
              <a:t> </a:t>
            </a:r>
            <a:r>
              <a:rPr lang="en-US" dirty="0" err="1">
                <a:ea typeface="+mn-lt"/>
                <a:cs typeface="+mn-lt"/>
              </a:rPr>
              <a:t>n'aura</a:t>
            </a:r>
            <a:r>
              <a:rPr lang="en-US" dirty="0">
                <a:ea typeface="+mn-lt"/>
                <a:cs typeface="+mn-lt"/>
              </a:rPr>
              <a:t> la </a:t>
            </a:r>
            <a:r>
              <a:rPr lang="en-US" dirty="0" err="1">
                <a:ea typeface="+mn-lt"/>
                <a:cs typeface="+mn-lt"/>
              </a:rPr>
              <a:t>possibilité</a:t>
            </a:r>
            <a:r>
              <a:rPr lang="en-US" dirty="0">
                <a:ea typeface="+mn-lt"/>
                <a:cs typeface="+mn-lt"/>
              </a:rPr>
              <a:t> de </a:t>
            </a:r>
            <a:r>
              <a:rPr lang="en-US" dirty="0" err="1">
                <a:ea typeface="+mn-lt"/>
                <a:cs typeface="+mn-lt"/>
              </a:rPr>
              <a:t>publier</a:t>
            </a:r>
            <a:r>
              <a:rPr lang="en-US" dirty="0">
                <a:ea typeface="+mn-lt"/>
                <a:cs typeface="+mn-lt"/>
              </a:rPr>
              <a:t> un </a:t>
            </a:r>
            <a:r>
              <a:rPr lang="en-US" dirty="0" err="1">
                <a:ea typeface="+mn-lt"/>
                <a:cs typeface="+mn-lt"/>
              </a:rPr>
              <a:t>quelconque</a:t>
            </a:r>
            <a:r>
              <a:rPr lang="en-US" dirty="0">
                <a:ea typeface="+mn-lt"/>
                <a:cs typeface="+mn-lt"/>
              </a:rPr>
              <a:t> </a:t>
            </a:r>
            <a:r>
              <a:rPr lang="en-US" dirty="0" err="1">
                <a:ea typeface="+mn-lt"/>
                <a:cs typeface="+mn-lt"/>
              </a:rPr>
              <a:t>statut</a:t>
            </a:r>
            <a:r>
              <a:rPr lang="en-US" dirty="0">
                <a:ea typeface="+mn-lt"/>
                <a:cs typeface="+mn-lt"/>
              </a:rPr>
              <a:t>.</a:t>
            </a:r>
          </a:p>
          <a:p>
            <a:pPr lvl="1" indent="-514350">
              <a:buAutoNum type="arabicPeriod"/>
            </a:pPr>
            <a:r>
              <a:rPr lang="en-US" dirty="0" err="1">
                <a:cs typeface="Calibri"/>
              </a:rPr>
              <a:t>une</a:t>
            </a:r>
            <a:r>
              <a:rPr lang="en-US" dirty="0">
                <a:cs typeface="Calibri"/>
              </a:rPr>
              <a:t> option </a:t>
            </a:r>
            <a:r>
              <a:rPr lang="en-US" dirty="0" err="1">
                <a:cs typeface="Calibri"/>
              </a:rPr>
              <a:t>paratger</a:t>
            </a:r>
            <a:r>
              <a:rPr lang="en-US" dirty="0">
                <a:cs typeface="Calibri"/>
              </a:rPr>
              <a:t> </a:t>
            </a:r>
            <a:r>
              <a:rPr lang="en-US" dirty="0" err="1">
                <a:cs typeface="Calibri"/>
              </a:rPr>
              <a:t>permettant</a:t>
            </a:r>
            <a:r>
              <a:rPr lang="en-US" dirty="0">
                <a:cs typeface="Calibri"/>
              </a:rPr>
              <a:t> aux </a:t>
            </a:r>
            <a:r>
              <a:rPr lang="en-US" dirty="0" err="1">
                <a:cs typeface="Calibri"/>
              </a:rPr>
              <a:t>professeurs</a:t>
            </a:r>
            <a:r>
              <a:rPr lang="en-US" dirty="0">
                <a:cs typeface="Calibri"/>
              </a:rPr>
              <a:t> de </a:t>
            </a:r>
            <a:r>
              <a:rPr lang="en-US" dirty="0" err="1">
                <a:cs typeface="Calibri"/>
              </a:rPr>
              <a:t>publier</a:t>
            </a:r>
            <a:r>
              <a:rPr lang="en-US" dirty="0">
                <a:cs typeface="Calibri"/>
              </a:rPr>
              <a:t> des </a:t>
            </a:r>
            <a:r>
              <a:rPr lang="en-US" dirty="0" err="1">
                <a:cs typeface="Calibri"/>
              </a:rPr>
              <a:t>contenus</a:t>
            </a:r>
            <a:r>
              <a:rPr lang="en-US" dirty="0">
                <a:cs typeface="Calibri"/>
              </a:rPr>
              <a:t>.</a:t>
            </a:r>
          </a:p>
          <a:p>
            <a:pPr lvl="1" indent="-514350">
              <a:buAutoNum type="arabicPeriod"/>
            </a:pPr>
            <a:endParaRPr lang="en-US" dirty="0">
              <a:cs typeface="Calibri"/>
            </a:endParaRPr>
          </a:p>
        </p:txBody>
      </p:sp>
    </p:spTree>
    <p:extLst>
      <p:ext uri="{BB962C8B-B14F-4D97-AF65-F5344CB8AC3E}">
        <p14:creationId xmlns:p14="http://schemas.microsoft.com/office/powerpoint/2010/main" val="1895516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816264ED-84C5-41EB-9500-DCD659B7BD8A}"/>
              </a:ext>
            </a:extLst>
          </p:cNvPr>
          <p:cNvPicPr>
            <a:picLocks noChangeAspect="1"/>
          </p:cNvPicPr>
          <p:nvPr/>
        </p:nvPicPr>
        <p:blipFill>
          <a:blip r:embed="rId2"/>
          <a:stretch>
            <a:fillRect/>
          </a:stretch>
        </p:blipFill>
        <p:spPr>
          <a:xfrm>
            <a:off x="78659" y="530080"/>
            <a:ext cx="11874908" cy="5724098"/>
          </a:xfrm>
          <a:prstGeom prst="rect">
            <a:avLst/>
          </a:prstGeom>
        </p:spPr>
      </p:pic>
    </p:spTree>
    <p:extLst>
      <p:ext uri="{BB962C8B-B14F-4D97-AF65-F5344CB8AC3E}">
        <p14:creationId xmlns:p14="http://schemas.microsoft.com/office/powerpoint/2010/main" val="136942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F48AE9E4-84EB-4892-BAB4-E9A2ADA43620}"/>
              </a:ext>
            </a:extLst>
          </p:cNvPr>
          <p:cNvPicPr>
            <a:picLocks noChangeAspect="1"/>
          </p:cNvPicPr>
          <p:nvPr/>
        </p:nvPicPr>
        <p:blipFill>
          <a:blip r:embed="rId2"/>
          <a:stretch>
            <a:fillRect/>
          </a:stretch>
        </p:blipFill>
        <p:spPr>
          <a:xfrm>
            <a:off x="78659" y="558656"/>
            <a:ext cx="11985521" cy="5773259"/>
          </a:xfrm>
          <a:prstGeom prst="rect">
            <a:avLst/>
          </a:prstGeom>
        </p:spPr>
      </p:pic>
    </p:spTree>
    <p:extLst>
      <p:ext uri="{BB962C8B-B14F-4D97-AF65-F5344CB8AC3E}">
        <p14:creationId xmlns:p14="http://schemas.microsoft.com/office/powerpoint/2010/main" val="177459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64CB3B1-A88C-4CF7-BB50-17EB4F34793A}"/>
              </a:ext>
            </a:extLst>
          </p:cNvPr>
          <p:cNvPicPr>
            <a:picLocks noChangeAspect="1"/>
          </p:cNvPicPr>
          <p:nvPr/>
        </p:nvPicPr>
        <p:blipFill>
          <a:blip r:embed="rId2"/>
          <a:stretch>
            <a:fillRect/>
          </a:stretch>
        </p:blipFill>
        <p:spPr>
          <a:xfrm>
            <a:off x="54078" y="564604"/>
            <a:ext cx="12022392" cy="5704211"/>
          </a:xfrm>
          <a:prstGeom prst="rect">
            <a:avLst/>
          </a:prstGeom>
        </p:spPr>
      </p:pic>
    </p:spTree>
    <p:extLst>
      <p:ext uri="{BB962C8B-B14F-4D97-AF65-F5344CB8AC3E}">
        <p14:creationId xmlns:p14="http://schemas.microsoft.com/office/powerpoint/2010/main" val="109600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A0BB-A9D6-415B-859B-121C6AD6A15A}"/>
              </a:ext>
            </a:extLst>
          </p:cNvPr>
          <p:cNvSpPr>
            <a:spLocks noGrp="1"/>
          </p:cNvSpPr>
          <p:nvPr>
            <p:ph type="title"/>
          </p:nvPr>
        </p:nvSpPr>
        <p:spPr>
          <a:xfrm>
            <a:off x="678425" y="2528221"/>
            <a:ext cx="10515600" cy="1325563"/>
          </a:xfrm>
        </p:spPr>
        <p:txBody>
          <a:bodyPr/>
          <a:lstStyle/>
          <a:p>
            <a:r>
              <a:rPr lang="en-US">
                <a:solidFill>
                  <a:schemeClr val="tx2"/>
                </a:solidFill>
                <a:ea typeface="+mj-lt"/>
                <a:cs typeface="+mj-lt"/>
              </a:rPr>
              <a:t>Pour les étudiants:</a:t>
            </a:r>
          </a:p>
        </p:txBody>
      </p:sp>
    </p:spTree>
    <p:extLst>
      <p:ext uri="{BB962C8B-B14F-4D97-AF65-F5344CB8AC3E}">
        <p14:creationId xmlns:p14="http://schemas.microsoft.com/office/powerpoint/2010/main" val="349822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3C45C24-637F-4C30-8F95-5399B6AD6F20}"/>
              </a:ext>
            </a:extLst>
          </p:cNvPr>
          <p:cNvPicPr>
            <a:picLocks noChangeAspect="1"/>
          </p:cNvPicPr>
          <p:nvPr/>
        </p:nvPicPr>
        <p:blipFill>
          <a:blip r:embed="rId2"/>
          <a:stretch>
            <a:fillRect/>
          </a:stretch>
        </p:blipFill>
        <p:spPr>
          <a:xfrm>
            <a:off x="115530" y="598551"/>
            <a:ext cx="11911779" cy="5636318"/>
          </a:xfrm>
          <a:prstGeom prst="rect">
            <a:avLst/>
          </a:prstGeom>
        </p:spPr>
      </p:pic>
    </p:spTree>
    <p:extLst>
      <p:ext uri="{BB962C8B-B14F-4D97-AF65-F5344CB8AC3E}">
        <p14:creationId xmlns:p14="http://schemas.microsoft.com/office/powerpoint/2010/main" val="333419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468F-7E9E-4CEF-A908-78F304C97C1D}"/>
              </a:ext>
            </a:extLst>
          </p:cNvPr>
          <p:cNvSpPr>
            <a:spLocks noGrp="1"/>
          </p:cNvSpPr>
          <p:nvPr>
            <p:ph type="title"/>
          </p:nvPr>
        </p:nvSpPr>
        <p:spPr/>
        <p:txBody>
          <a:bodyPr/>
          <a:lstStyle/>
          <a:p>
            <a:r>
              <a:rPr lang="en-US" dirty="0">
                <a:solidFill>
                  <a:schemeClr val="tx2"/>
                </a:solidFill>
                <a:ea typeface="+mj-lt"/>
                <a:cs typeface="+mj-lt"/>
              </a:rPr>
              <a:t>La page </a:t>
            </a:r>
            <a:r>
              <a:rPr lang="en-US" dirty="0" err="1">
                <a:solidFill>
                  <a:schemeClr val="tx2"/>
                </a:solidFill>
                <a:ea typeface="+mj-lt"/>
                <a:cs typeface="+mj-lt"/>
              </a:rPr>
              <a:t>suivante</a:t>
            </a:r>
            <a:r>
              <a:rPr lang="en-US" dirty="0">
                <a:solidFill>
                  <a:schemeClr val="tx2"/>
                </a:solidFill>
                <a:ea typeface="+mj-lt"/>
                <a:cs typeface="+mj-lt"/>
              </a:rPr>
              <a:t> </a:t>
            </a:r>
            <a:r>
              <a:rPr lang="en-US" dirty="0" err="1">
                <a:solidFill>
                  <a:schemeClr val="tx2"/>
                </a:solidFill>
                <a:ea typeface="+mj-lt"/>
                <a:cs typeface="+mj-lt"/>
              </a:rPr>
              <a:t>est</a:t>
            </a:r>
            <a:r>
              <a:rPr lang="en-US" dirty="0">
                <a:solidFill>
                  <a:schemeClr val="tx2"/>
                </a:solidFill>
                <a:ea typeface="+mj-lt"/>
                <a:cs typeface="+mj-lt"/>
              </a:rPr>
              <a:t> la page </a:t>
            </a:r>
            <a:r>
              <a:rPr lang="en-US" dirty="0" err="1">
                <a:solidFill>
                  <a:schemeClr val="tx2"/>
                </a:solidFill>
                <a:ea typeface="+mj-lt"/>
                <a:cs typeface="+mj-lt"/>
              </a:rPr>
              <a:t>Cours</a:t>
            </a:r>
            <a:r>
              <a:rPr lang="en-US" dirty="0">
                <a:solidFill>
                  <a:schemeClr val="tx2"/>
                </a:solidFill>
                <a:cs typeface="Calibri Light"/>
              </a:rPr>
              <a:t>:</a:t>
            </a:r>
          </a:p>
        </p:txBody>
      </p:sp>
      <p:sp>
        <p:nvSpPr>
          <p:cNvPr id="3" name="Content Placeholder 2">
            <a:extLst>
              <a:ext uri="{FF2B5EF4-FFF2-40B4-BE49-F238E27FC236}">
                <a16:creationId xmlns:a16="http://schemas.microsoft.com/office/drawing/2014/main" id="{C9350EE1-3746-43E1-AF8E-61E43B508B6E}"/>
              </a:ext>
            </a:extLst>
          </p:cNvPr>
          <p:cNvSpPr>
            <a:spLocks noGrp="1"/>
          </p:cNvSpPr>
          <p:nvPr>
            <p:ph idx="1"/>
          </p:nvPr>
        </p:nvSpPr>
        <p:spPr/>
        <p:txBody>
          <a:bodyPr vert="horz" lIns="91440" tIns="45720" rIns="91440" bIns="45720" rtlCol="0" anchor="t">
            <a:normAutofit/>
          </a:bodyPr>
          <a:lstStyle/>
          <a:p>
            <a:r>
              <a:rPr lang="en-US" dirty="0">
                <a:ea typeface="+mn-lt"/>
                <a:cs typeface="+mn-lt"/>
              </a:rPr>
              <a:t>Les </a:t>
            </a:r>
            <a:r>
              <a:rPr lang="en-US" dirty="0" err="1">
                <a:ea typeface="+mn-lt"/>
                <a:cs typeface="+mn-lt"/>
              </a:rPr>
              <a:t>cours</a:t>
            </a:r>
            <a:r>
              <a:rPr lang="en-US" dirty="0">
                <a:ea typeface="+mn-lt"/>
                <a:cs typeface="+mn-lt"/>
              </a:rPr>
              <a:t> </a:t>
            </a:r>
            <a:r>
              <a:rPr lang="en-US" dirty="0" err="1">
                <a:ea typeface="+mn-lt"/>
                <a:cs typeface="+mn-lt"/>
              </a:rPr>
              <a:t>seront</a:t>
            </a:r>
            <a:r>
              <a:rPr lang="en-US" dirty="0">
                <a:ea typeface="+mn-lt"/>
                <a:cs typeface="+mn-lt"/>
              </a:rPr>
              <a:t> </a:t>
            </a:r>
            <a:r>
              <a:rPr lang="en-US" dirty="0" err="1">
                <a:ea typeface="+mn-lt"/>
                <a:cs typeface="+mn-lt"/>
              </a:rPr>
              <a:t>ajouter</a:t>
            </a:r>
            <a:r>
              <a:rPr lang="en-US" dirty="0">
                <a:ea typeface="+mn-lt"/>
                <a:cs typeface="+mn-lt"/>
              </a:rPr>
              <a:t> par les </a:t>
            </a:r>
            <a:r>
              <a:rPr lang="en-US" dirty="0" err="1">
                <a:ea typeface="+mn-lt"/>
                <a:cs typeface="+mn-lt"/>
              </a:rPr>
              <a:t>professeurs</a:t>
            </a:r>
            <a:r>
              <a:rPr lang="en-US" dirty="0">
                <a:ea typeface="+mn-lt"/>
                <a:cs typeface="+mn-lt"/>
              </a:rPr>
              <a:t> avec plus de 600 format de </a:t>
            </a:r>
            <a:r>
              <a:rPr lang="en-US" dirty="0" err="1">
                <a:ea typeface="+mn-lt"/>
                <a:cs typeface="+mn-lt"/>
              </a:rPr>
              <a:t>fichier</a:t>
            </a:r>
            <a:r>
              <a:rPr lang="en-US" dirty="0">
                <a:ea typeface="+mn-lt"/>
                <a:cs typeface="+mn-lt"/>
              </a:rPr>
              <a:t> avec </a:t>
            </a:r>
            <a:r>
              <a:rPr lang="en-US" dirty="0" err="1">
                <a:ea typeface="+mn-lt"/>
                <a:cs typeface="+mn-lt"/>
              </a:rPr>
              <a:t>possiblité</a:t>
            </a:r>
            <a:r>
              <a:rPr lang="en-US" dirty="0">
                <a:ea typeface="+mn-lt"/>
                <a:cs typeface="+mn-lt"/>
              </a:rPr>
              <a:t> de modifier le </a:t>
            </a:r>
            <a:r>
              <a:rPr lang="en-US" dirty="0" err="1">
                <a:ea typeface="+mn-lt"/>
                <a:cs typeface="+mn-lt"/>
              </a:rPr>
              <a:t>contenu</a:t>
            </a:r>
            <a:r>
              <a:rPr lang="en-US" dirty="0">
                <a:ea typeface="+mn-lt"/>
                <a:cs typeface="+mn-lt"/>
              </a:rPr>
              <a:t> à tout moment. Une </a:t>
            </a:r>
            <a:r>
              <a:rPr lang="en-US" dirty="0" err="1">
                <a:ea typeface="+mn-lt"/>
                <a:cs typeface="+mn-lt"/>
              </a:rPr>
              <a:t>fois</a:t>
            </a:r>
            <a:r>
              <a:rPr lang="en-US" dirty="0">
                <a:ea typeface="+mn-lt"/>
                <a:cs typeface="+mn-lt"/>
              </a:rPr>
              <a:t> </a:t>
            </a:r>
            <a:r>
              <a:rPr lang="en-US" dirty="0" err="1">
                <a:ea typeface="+mn-lt"/>
                <a:cs typeface="+mn-lt"/>
              </a:rPr>
              <a:t>publier,les</a:t>
            </a:r>
            <a:r>
              <a:rPr lang="en-US" dirty="0">
                <a:ea typeface="+mn-lt"/>
                <a:cs typeface="+mn-lt"/>
              </a:rPr>
              <a:t> </a:t>
            </a:r>
            <a:r>
              <a:rPr lang="en-US" dirty="0" err="1">
                <a:ea typeface="+mn-lt"/>
                <a:cs typeface="+mn-lt"/>
              </a:rPr>
              <a:t>étudiants</a:t>
            </a:r>
            <a:r>
              <a:rPr lang="en-US" dirty="0">
                <a:ea typeface="+mn-lt"/>
                <a:cs typeface="+mn-lt"/>
              </a:rPr>
              <a:t> </a:t>
            </a:r>
            <a:r>
              <a:rPr lang="en-US" dirty="0" err="1">
                <a:ea typeface="+mn-lt"/>
                <a:cs typeface="+mn-lt"/>
              </a:rPr>
              <a:t>auront</a:t>
            </a:r>
            <a:r>
              <a:rPr lang="en-US" dirty="0">
                <a:ea typeface="+mn-lt"/>
                <a:cs typeface="+mn-lt"/>
              </a:rPr>
              <a:t> </a:t>
            </a:r>
            <a:r>
              <a:rPr lang="en-US" dirty="0" err="1">
                <a:ea typeface="+mn-lt"/>
                <a:cs typeface="+mn-lt"/>
              </a:rPr>
              <a:t>accès</a:t>
            </a:r>
            <a:r>
              <a:rPr lang="en-US" dirty="0">
                <a:ea typeface="+mn-lt"/>
                <a:cs typeface="+mn-lt"/>
              </a:rPr>
              <a:t> aux </a:t>
            </a:r>
            <a:r>
              <a:rPr lang="en-US" dirty="0" err="1">
                <a:ea typeface="+mn-lt"/>
                <a:cs typeface="+mn-lt"/>
              </a:rPr>
              <a:t>contenus</a:t>
            </a:r>
            <a:r>
              <a:rPr lang="en-US" dirty="0">
                <a:ea typeface="+mn-lt"/>
                <a:cs typeface="+mn-lt"/>
              </a:rPr>
              <a:t>.</a:t>
            </a:r>
          </a:p>
          <a:p>
            <a:r>
              <a:rPr lang="en-US" dirty="0" err="1">
                <a:ea typeface="+mn-lt"/>
                <a:cs typeface="+mn-lt"/>
              </a:rPr>
              <a:t>Cette</a:t>
            </a:r>
            <a:r>
              <a:rPr lang="en-US" dirty="0">
                <a:ea typeface="+mn-lt"/>
                <a:cs typeface="+mn-lt"/>
              </a:rPr>
              <a:t> page </a:t>
            </a:r>
            <a:r>
              <a:rPr lang="en-US" dirty="0" err="1">
                <a:ea typeface="+mn-lt"/>
                <a:cs typeface="+mn-lt"/>
              </a:rPr>
              <a:t>est</a:t>
            </a:r>
            <a:r>
              <a:rPr lang="en-US" dirty="0">
                <a:ea typeface="+mn-lt"/>
                <a:cs typeface="+mn-lt"/>
              </a:rPr>
              <a:t> </a:t>
            </a:r>
            <a:r>
              <a:rPr lang="en-US" dirty="0" err="1">
                <a:ea typeface="+mn-lt"/>
                <a:cs typeface="+mn-lt"/>
              </a:rPr>
              <a:t>programmée</a:t>
            </a:r>
            <a:r>
              <a:rPr lang="en-US" dirty="0">
                <a:ea typeface="+mn-lt"/>
                <a:cs typeface="+mn-lt"/>
              </a:rPr>
              <a:t> par la technologies ajax ,les upload </a:t>
            </a:r>
            <a:r>
              <a:rPr lang="en-US" dirty="0" err="1">
                <a:ea typeface="+mn-lt"/>
                <a:cs typeface="+mn-lt"/>
              </a:rPr>
              <a:t>pourront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effectué</a:t>
            </a:r>
            <a:r>
              <a:rPr lang="en-US" dirty="0">
                <a:ea typeface="+mn-lt"/>
                <a:cs typeface="+mn-lt"/>
              </a:rPr>
              <a:t> sans </a:t>
            </a:r>
            <a:r>
              <a:rPr lang="en-US" dirty="0" err="1">
                <a:ea typeface="+mn-lt"/>
                <a:cs typeface="+mn-lt"/>
              </a:rPr>
              <a:t>actualiser</a:t>
            </a:r>
            <a:r>
              <a:rPr lang="en-US" dirty="0">
                <a:ea typeface="+mn-lt"/>
                <a:cs typeface="+mn-lt"/>
              </a:rPr>
              <a:t> la page.</a:t>
            </a:r>
          </a:p>
          <a:p>
            <a:r>
              <a:rPr lang="en-US" dirty="0" err="1">
                <a:ea typeface="+mn-lt"/>
                <a:cs typeface="+mn-lt"/>
              </a:rPr>
              <a:t>lorsqu'un</a:t>
            </a:r>
            <a:r>
              <a:rPr lang="en-US" dirty="0">
                <a:ea typeface="+mn-lt"/>
                <a:cs typeface="+mn-lt"/>
              </a:rPr>
              <a:t> upload </a:t>
            </a:r>
            <a:r>
              <a:rPr lang="en-US" dirty="0" err="1">
                <a:ea typeface="+mn-lt"/>
                <a:cs typeface="+mn-lt"/>
              </a:rPr>
              <a:t>est</a:t>
            </a:r>
            <a:r>
              <a:rPr lang="en-US" dirty="0">
                <a:ea typeface="+mn-lt"/>
                <a:cs typeface="+mn-lt"/>
              </a:rPr>
              <a:t> </a:t>
            </a:r>
            <a:r>
              <a:rPr lang="en-US" dirty="0" err="1">
                <a:ea typeface="+mn-lt"/>
                <a:cs typeface="+mn-lt"/>
              </a:rPr>
              <a:t>effectuer</a:t>
            </a:r>
            <a:r>
              <a:rPr lang="en-US" dirty="0">
                <a:ea typeface="+mn-lt"/>
                <a:cs typeface="+mn-lt"/>
              </a:rPr>
              <a:t>, un </a:t>
            </a:r>
            <a:r>
              <a:rPr lang="en-US" dirty="0" err="1">
                <a:ea typeface="+mn-lt"/>
                <a:cs typeface="+mn-lt"/>
              </a:rPr>
              <a:t>système</a:t>
            </a:r>
            <a:r>
              <a:rPr lang="en-US" dirty="0">
                <a:ea typeface="+mn-lt"/>
                <a:cs typeface="+mn-lt"/>
              </a:rPr>
              <a:t> de reconnaissance de </a:t>
            </a:r>
            <a:r>
              <a:rPr lang="en-US" dirty="0" err="1">
                <a:ea typeface="+mn-lt"/>
                <a:cs typeface="+mn-lt"/>
              </a:rPr>
              <a:t>fichier</a:t>
            </a:r>
            <a:r>
              <a:rPr lang="en-US" dirty="0">
                <a:ea typeface="+mn-lt"/>
                <a:cs typeface="+mn-lt"/>
              </a:rPr>
              <a:t> </a:t>
            </a:r>
            <a:r>
              <a:rPr lang="en-US" dirty="0" err="1">
                <a:ea typeface="+mn-lt"/>
                <a:cs typeface="+mn-lt"/>
              </a:rPr>
              <a:t>pourra</a:t>
            </a:r>
            <a:r>
              <a:rPr lang="en-US" dirty="0">
                <a:ea typeface="+mn-lt"/>
                <a:cs typeface="+mn-lt"/>
              </a:rPr>
              <a:t> identifier le </a:t>
            </a:r>
            <a:r>
              <a:rPr lang="en-US" dirty="0" err="1">
                <a:ea typeface="+mn-lt"/>
                <a:cs typeface="+mn-lt"/>
              </a:rPr>
              <a:t>fichier</a:t>
            </a:r>
            <a:r>
              <a:rPr lang="en-US" dirty="0">
                <a:ea typeface="+mn-lt"/>
                <a:cs typeface="+mn-lt"/>
              </a:rPr>
              <a:t>, faire et design, et </a:t>
            </a:r>
            <a:r>
              <a:rPr lang="en-US" dirty="0" err="1">
                <a:ea typeface="+mn-lt"/>
                <a:cs typeface="+mn-lt"/>
              </a:rPr>
              <a:t>même</a:t>
            </a:r>
            <a:r>
              <a:rPr lang="en-US" dirty="0">
                <a:ea typeface="+mn-lt"/>
                <a:cs typeface="+mn-lt"/>
              </a:rPr>
              <a:t> la photo.</a:t>
            </a:r>
          </a:p>
          <a:p>
            <a:r>
              <a:rPr lang="en-US" dirty="0">
                <a:ea typeface="+mn-lt"/>
                <a:cs typeface="+mn-lt"/>
              </a:rPr>
              <a:t>Les </a:t>
            </a:r>
            <a:r>
              <a:rPr lang="en-US" dirty="0" err="1">
                <a:ea typeface="+mn-lt"/>
                <a:cs typeface="+mn-lt"/>
              </a:rPr>
              <a:t>fichier</a:t>
            </a:r>
            <a:r>
              <a:rPr lang="en-US" dirty="0">
                <a:ea typeface="+mn-lt"/>
                <a:cs typeface="+mn-lt"/>
              </a:rPr>
              <a:t> </a:t>
            </a:r>
            <a:r>
              <a:rPr lang="en-US" dirty="0" err="1">
                <a:ea typeface="+mn-lt"/>
                <a:cs typeface="+mn-lt"/>
              </a:rPr>
              <a:t>seront</a:t>
            </a:r>
            <a:r>
              <a:rPr lang="en-US" dirty="0">
                <a:ea typeface="+mn-lt"/>
                <a:cs typeface="+mn-lt"/>
              </a:rPr>
              <a:t> </a:t>
            </a:r>
            <a:r>
              <a:rPr lang="en-US" dirty="0" err="1">
                <a:ea typeface="+mn-lt"/>
                <a:cs typeface="+mn-lt"/>
              </a:rPr>
              <a:t>classés</a:t>
            </a:r>
            <a:r>
              <a:rPr lang="en-US" dirty="0">
                <a:ea typeface="+mn-lt"/>
                <a:cs typeface="+mn-lt"/>
              </a:rPr>
              <a:t> par type, </a:t>
            </a:r>
            <a:r>
              <a:rPr lang="en-US" dirty="0" err="1">
                <a:ea typeface="+mn-lt"/>
                <a:cs typeface="+mn-lt"/>
              </a:rPr>
              <a:t>cours</a:t>
            </a:r>
            <a:r>
              <a:rPr lang="en-US" dirty="0">
                <a:ea typeface="+mn-lt"/>
                <a:cs typeface="+mn-lt"/>
              </a:rPr>
              <a:t> et </a:t>
            </a:r>
            <a:r>
              <a:rPr lang="en-US" dirty="0" err="1">
                <a:ea typeface="+mn-lt"/>
                <a:cs typeface="+mn-lt"/>
              </a:rPr>
              <a:t>exercice</a:t>
            </a:r>
            <a:r>
              <a:rPr lang="en-US" dirty="0">
                <a:ea typeface="+mn-lt"/>
                <a:cs typeface="+mn-lt"/>
              </a:rPr>
              <a:t> et </a:t>
            </a:r>
            <a:r>
              <a:rPr lang="en-US" dirty="0" err="1">
                <a:ea typeface="+mn-lt"/>
                <a:cs typeface="+mn-lt"/>
              </a:rPr>
              <a:t>autre</a:t>
            </a:r>
            <a:r>
              <a:rPr lang="en-US" dirty="0">
                <a:ea typeface="+mn-lt"/>
                <a:cs typeface="+mn-lt"/>
              </a:rPr>
              <a:t>.</a:t>
            </a:r>
          </a:p>
          <a:p>
            <a:r>
              <a:rPr lang="en-US" dirty="0">
                <a:ea typeface="+mn-lt"/>
                <a:cs typeface="+mn-lt"/>
              </a:rPr>
              <a:t>La </a:t>
            </a:r>
            <a:r>
              <a:rPr lang="en-US" dirty="0" err="1">
                <a:ea typeface="+mn-lt"/>
                <a:cs typeface="+mn-lt"/>
              </a:rPr>
              <a:t>possibilité</a:t>
            </a:r>
            <a:r>
              <a:rPr lang="en-US" dirty="0">
                <a:ea typeface="+mn-lt"/>
                <a:cs typeface="+mn-lt"/>
              </a:rPr>
              <a:t> de </a:t>
            </a:r>
            <a:r>
              <a:rPr lang="en-US" dirty="0" err="1">
                <a:ea typeface="+mn-lt"/>
                <a:cs typeface="+mn-lt"/>
              </a:rPr>
              <a:t>telecharger</a:t>
            </a:r>
            <a:r>
              <a:rPr lang="en-US" dirty="0">
                <a:ea typeface="+mn-lt"/>
                <a:cs typeface="+mn-lt"/>
              </a:rPr>
              <a:t> les </a:t>
            </a:r>
            <a:r>
              <a:rPr lang="en-US" dirty="0" err="1">
                <a:ea typeface="+mn-lt"/>
                <a:cs typeface="+mn-lt"/>
              </a:rPr>
              <a:t>fichiers</a:t>
            </a:r>
            <a:r>
              <a:rPr lang="en-US" dirty="0">
                <a:ea typeface="+mn-lt"/>
                <a:cs typeface="+mn-lt"/>
              </a:rPr>
              <a:t> par </a:t>
            </a:r>
            <a:r>
              <a:rPr lang="en-US" dirty="0" err="1">
                <a:ea typeface="+mn-lt"/>
                <a:cs typeface="+mn-lt"/>
              </a:rPr>
              <a:t>l'étudiant</a:t>
            </a:r>
            <a:r>
              <a:rPr lang="en-US" dirty="0">
                <a:ea typeface="+mn-lt"/>
                <a:cs typeface="+mn-lt"/>
              </a:rPr>
              <a:t>.</a:t>
            </a:r>
          </a:p>
        </p:txBody>
      </p:sp>
    </p:spTree>
    <p:extLst>
      <p:ext uri="{BB962C8B-B14F-4D97-AF65-F5344CB8AC3E}">
        <p14:creationId xmlns:p14="http://schemas.microsoft.com/office/powerpoint/2010/main" val="49990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8EFFA73-4C96-418A-802A-ED8858F5FF74}"/>
              </a:ext>
            </a:extLst>
          </p:cNvPr>
          <p:cNvPicPr>
            <a:picLocks noChangeAspect="1"/>
          </p:cNvPicPr>
          <p:nvPr/>
        </p:nvPicPr>
        <p:blipFill>
          <a:blip r:embed="rId2"/>
          <a:stretch>
            <a:fillRect/>
          </a:stretch>
        </p:blipFill>
        <p:spPr>
          <a:xfrm>
            <a:off x="41788" y="509414"/>
            <a:ext cx="11936360" cy="5753140"/>
          </a:xfrm>
          <a:prstGeom prst="rect">
            <a:avLst/>
          </a:prstGeom>
        </p:spPr>
      </p:pic>
    </p:spTree>
    <p:extLst>
      <p:ext uri="{BB962C8B-B14F-4D97-AF65-F5344CB8AC3E}">
        <p14:creationId xmlns:p14="http://schemas.microsoft.com/office/powerpoint/2010/main" val="149115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F9F2086-4710-488A-B31C-3BCE6639FBBB}"/>
              </a:ext>
            </a:extLst>
          </p:cNvPr>
          <p:cNvPicPr>
            <a:picLocks noChangeAspect="1"/>
          </p:cNvPicPr>
          <p:nvPr/>
        </p:nvPicPr>
        <p:blipFill>
          <a:blip r:embed="rId2"/>
          <a:stretch>
            <a:fillRect/>
          </a:stretch>
        </p:blipFill>
        <p:spPr>
          <a:xfrm>
            <a:off x="90949" y="533995"/>
            <a:ext cx="11665974" cy="5617946"/>
          </a:xfrm>
          <a:prstGeom prst="rect">
            <a:avLst/>
          </a:prstGeom>
        </p:spPr>
      </p:pic>
    </p:spTree>
    <p:extLst>
      <p:ext uri="{BB962C8B-B14F-4D97-AF65-F5344CB8AC3E}">
        <p14:creationId xmlns:p14="http://schemas.microsoft.com/office/powerpoint/2010/main" val="1493409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1D471166-97AF-474A-B583-09C7176EEE2D}"/>
              </a:ext>
            </a:extLst>
          </p:cNvPr>
          <p:cNvPicPr>
            <a:picLocks noChangeAspect="1"/>
          </p:cNvPicPr>
          <p:nvPr/>
        </p:nvPicPr>
        <p:blipFill>
          <a:blip r:embed="rId2"/>
          <a:stretch>
            <a:fillRect/>
          </a:stretch>
        </p:blipFill>
        <p:spPr>
          <a:xfrm>
            <a:off x="4917" y="483828"/>
            <a:ext cx="12182166" cy="5865763"/>
          </a:xfrm>
          <a:prstGeom prst="rect">
            <a:avLst/>
          </a:prstGeom>
        </p:spPr>
      </p:pic>
    </p:spTree>
    <p:extLst>
      <p:ext uri="{BB962C8B-B14F-4D97-AF65-F5344CB8AC3E}">
        <p14:creationId xmlns:p14="http://schemas.microsoft.com/office/powerpoint/2010/main" val="284399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7AAE-9D07-426E-9054-81BD0DD56742}"/>
              </a:ext>
            </a:extLst>
          </p:cNvPr>
          <p:cNvSpPr>
            <a:spLocks noGrp="1"/>
          </p:cNvSpPr>
          <p:nvPr>
            <p:ph type="title"/>
          </p:nvPr>
        </p:nvSpPr>
        <p:spPr/>
        <p:txBody>
          <a:bodyPr/>
          <a:lstStyle/>
          <a:p>
            <a:r>
              <a:rPr lang="en-US" dirty="0">
                <a:solidFill>
                  <a:schemeClr val="tx2"/>
                </a:solidFill>
                <a:ea typeface="+mj-lt"/>
                <a:cs typeface="+mj-lt"/>
              </a:rPr>
              <a:t>CONCEPTION DU PROJET WEB:</a:t>
            </a:r>
            <a:endParaRPr lang="en-US" dirty="0">
              <a:solidFill>
                <a:schemeClr val="tx2"/>
              </a:solidFill>
            </a:endParaRPr>
          </a:p>
        </p:txBody>
      </p:sp>
      <p:sp>
        <p:nvSpPr>
          <p:cNvPr id="3" name="Content Placeholder 2">
            <a:extLst>
              <a:ext uri="{FF2B5EF4-FFF2-40B4-BE49-F238E27FC236}">
                <a16:creationId xmlns:a16="http://schemas.microsoft.com/office/drawing/2014/main" id="{0DDA617A-9DE5-439A-97B2-2B5011CC9E0A}"/>
              </a:ext>
            </a:extLst>
          </p:cNvPr>
          <p:cNvSpPr>
            <a:spLocks noGrp="1"/>
          </p:cNvSpPr>
          <p:nvPr>
            <p:ph idx="1"/>
          </p:nvPr>
        </p:nvSpPr>
        <p:spPr/>
        <p:txBody>
          <a:bodyPr vert="horz" lIns="91440" tIns="45720" rIns="91440" bIns="45720" rtlCol="0" anchor="t">
            <a:normAutofit/>
          </a:bodyPr>
          <a:lstStyle/>
          <a:p>
            <a:r>
              <a:rPr lang="en-US">
                <a:ea typeface="+mn-lt"/>
                <a:cs typeface="+mn-lt"/>
              </a:rPr>
              <a:t>les tables utilisées:</a:t>
            </a:r>
          </a:p>
          <a:p>
            <a:endParaRPr lang="en-US" dirty="0">
              <a:cs typeface="Calibri"/>
            </a:endParaRPr>
          </a:p>
        </p:txBody>
      </p:sp>
      <p:pic>
        <p:nvPicPr>
          <p:cNvPr id="4" name="Picture 4" descr="A screenshot of a social media post&#10;&#10;Description generated with very high confidence">
            <a:extLst>
              <a:ext uri="{FF2B5EF4-FFF2-40B4-BE49-F238E27FC236}">
                <a16:creationId xmlns:a16="http://schemas.microsoft.com/office/drawing/2014/main" id="{A387C0BF-CD37-4284-9358-831FF7DA2D3B}"/>
              </a:ext>
            </a:extLst>
          </p:cNvPr>
          <p:cNvPicPr>
            <a:picLocks noChangeAspect="1"/>
          </p:cNvPicPr>
          <p:nvPr/>
        </p:nvPicPr>
        <p:blipFill>
          <a:blip r:embed="rId2"/>
          <a:stretch>
            <a:fillRect/>
          </a:stretch>
        </p:blipFill>
        <p:spPr>
          <a:xfrm>
            <a:off x="4006461" y="1695788"/>
            <a:ext cx="7843682" cy="4545420"/>
          </a:xfrm>
          <a:prstGeom prst="rect">
            <a:avLst/>
          </a:prstGeom>
        </p:spPr>
      </p:pic>
    </p:spTree>
    <p:extLst>
      <p:ext uri="{BB962C8B-B14F-4D97-AF65-F5344CB8AC3E}">
        <p14:creationId xmlns:p14="http://schemas.microsoft.com/office/powerpoint/2010/main" val="140355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A512D27-0F28-416A-BF76-3439AC8266F8}"/>
              </a:ext>
            </a:extLst>
          </p:cNvPr>
          <p:cNvPicPr>
            <a:picLocks noChangeAspect="1"/>
          </p:cNvPicPr>
          <p:nvPr/>
        </p:nvPicPr>
        <p:blipFill>
          <a:blip r:embed="rId2"/>
          <a:stretch>
            <a:fillRect/>
          </a:stretch>
        </p:blipFill>
        <p:spPr>
          <a:xfrm>
            <a:off x="54077" y="379245"/>
            <a:ext cx="12071554" cy="5755382"/>
          </a:xfrm>
          <a:prstGeom prst="rect">
            <a:avLst/>
          </a:prstGeom>
        </p:spPr>
      </p:pic>
    </p:spTree>
    <p:extLst>
      <p:ext uri="{BB962C8B-B14F-4D97-AF65-F5344CB8AC3E}">
        <p14:creationId xmlns:p14="http://schemas.microsoft.com/office/powerpoint/2010/main" val="3238034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58C983DF-7240-444E-AB0A-378A8D147550}"/>
              </a:ext>
            </a:extLst>
          </p:cNvPr>
          <p:cNvPicPr>
            <a:picLocks noChangeAspect="1"/>
          </p:cNvPicPr>
          <p:nvPr/>
        </p:nvPicPr>
        <p:blipFill>
          <a:blip r:embed="rId2"/>
          <a:stretch>
            <a:fillRect/>
          </a:stretch>
        </p:blipFill>
        <p:spPr>
          <a:xfrm>
            <a:off x="41788" y="502653"/>
            <a:ext cx="12083844" cy="5840404"/>
          </a:xfrm>
          <a:prstGeom prst="rect">
            <a:avLst/>
          </a:prstGeom>
        </p:spPr>
      </p:pic>
    </p:spTree>
    <p:extLst>
      <p:ext uri="{BB962C8B-B14F-4D97-AF65-F5344CB8AC3E}">
        <p14:creationId xmlns:p14="http://schemas.microsoft.com/office/powerpoint/2010/main" val="97886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B4D6-81E5-46DC-A3FB-29E0A9EF457D}"/>
              </a:ext>
            </a:extLst>
          </p:cNvPr>
          <p:cNvSpPr>
            <a:spLocks noGrp="1"/>
          </p:cNvSpPr>
          <p:nvPr>
            <p:ph type="title"/>
          </p:nvPr>
        </p:nvSpPr>
        <p:spPr/>
        <p:txBody>
          <a:bodyPr/>
          <a:lstStyle/>
          <a:p>
            <a:r>
              <a:rPr lang="en-US" dirty="0">
                <a:cs typeface="Calibri Light"/>
              </a:rPr>
              <a:t>Page </a:t>
            </a:r>
            <a:r>
              <a:rPr lang="en-US" dirty="0" err="1">
                <a:cs typeface="Calibri Light"/>
              </a:rPr>
              <a:t>groupe</a:t>
            </a:r>
            <a:r>
              <a:rPr lang="en-US" dirty="0">
                <a:cs typeface="Calibri Light"/>
              </a:rPr>
              <a:t>:</a:t>
            </a:r>
            <a:endParaRPr lang="en-US" dirty="0"/>
          </a:p>
        </p:txBody>
      </p:sp>
      <p:sp>
        <p:nvSpPr>
          <p:cNvPr id="3" name="Content Placeholder 2">
            <a:extLst>
              <a:ext uri="{FF2B5EF4-FFF2-40B4-BE49-F238E27FC236}">
                <a16:creationId xmlns:a16="http://schemas.microsoft.com/office/drawing/2014/main" id="{403A7689-9254-48F2-922D-5217E275CF7D}"/>
              </a:ext>
            </a:extLst>
          </p:cNvPr>
          <p:cNvSpPr>
            <a:spLocks noGrp="1"/>
          </p:cNvSpPr>
          <p:nvPr>
            <p:ph idx="1"/>
          </p:nvPr>
        </p:nvSpPr>
        <p:spPr/>
        <p:txBody>
          <a:bodyPr vert="horz" lIns="91440" tIns="45720" rIns="91440" bIns="45720" rtlCol="0" anchor="t">
            <a:normAutofit/>
          </a:bodyPr>
          <a:lstStyle/>
          <a:p>
            <a:endParaRPr lang="en-US" dirty="0">
              <a:cs typeface="Calibri"/>
            </a:endParaRPr>
          </a:p>
          <a:p>
            <a:endParaRPr lang="en-US" dirty="0">
              <a:cs typeface="Calibri"/>
            </a:endParaRPr>
          </a:p>
          <a:p>
            <a:r>
              <a:rPr lang="en-US" dirty="0" err="1">
                <a:cs typeface="Calibri"/>
              </a:rPr>
              <a:t>Ajouter</a:t>
            </a:r>
            <a:r>
              <a:rPr lang="en-US" dirty="0">
                <a:cs typeface="Calibri"/>
              </a:rPr>
              <a:t> un </a:t>
            </a:r>
            <a:r>
              <a:rPr lang="en-US" dirty="0" err="1">
                <a:cs typeface="Calibri"/>
              </a:rPr>
              <a:t>groupe</a:t>
            </a:r>
            <a:r>
              <a:rPr lang="en-US" dirty="0">
                <a:cs typeface="Calibri"/>
              </a:rPr>
              <a:t>(</a:t>
            </a:r>
            <a:r>
              <a:rPr lang="en-US" dirty="0" err="1">
                <a:cs typeface="Calibri"/>
              </a:rPr>
              <a:t>une</a:t>
            </a:r>
            <a:r>
              <a:rPr lang="en-US" dirty="0">
                <a:cs typeface="Calibri"/>
              </a:rPr>
              <a:t> </a:t>
            </a:r>
            <a:r>
              <a:rPr lang="en-US" dirty="0" err="1">
                <a:cs typeface="Calibri"/>
              </a:rPr>
              <a:t>fenetre</a:t>
            </a:r>
            <a:r>
              <a:rPr lang="en-US" dirty="0">
                <a:cs typeface="Calibri"/>
              </a:rPr>
              <a:t> dans la page).</a:t>
            </a:r>
            <a:endParaRPr lang="en-US"/>
          </a:p>
          <a:p>
            <a:r>
              <a:rPr lang="en-US" dirty="0" err="1">
                <a:cs typeface="Calibri"/>
              </a:rPr>
              <a:t>Suprimmer</a:t>
            </a:r>
            <a:r>
              <a:rPr lang="en-US" dirty="0">
                <a:cs typeface="Calibri"/>
              </a:rPr>
              <a:t> un </a:t>
            </a:r>
            <a:r>
              <a:rPr lang="en-US" dirty="0" err="1">
                <a:cs typeface="Calibri"/>
              </a:rPr>
              <a:t>groupe</a:t>
            </a:r>
            <a:r>
              <a:rPr lang="en-US" dirty="0">
                <a:cs typeface="Calibri"/>
              </a:rPr>
              <a:t>.</a:t>
            </a:r>
          </a:p>
          <a:p>
            <a:r>
              <a:rPr lang="en-US" dirty="0">
                <a:cs typeface="Calibri"/>
              </a:rPr>
              <a:t>Modifier les info de </a:t>
            </a:r>
            <a:r>
              <a:rPr lang="en-US" dirty="0" err="1">
                <a:cs typeface="Calibri"/>
              </a:rPr>
              <a:t>groupe</a:t>
            </a:r>
            <a:r>
              <a:rPr lang="en-US" dirty="0">
                <a:cs typeface="Calibri"/>
              </a:rPr>
              <a:t>.</a:t>
            </a:r>
          </a:p>
          <a:p>
            <a:r>
              <a:rPr lang="en-US" dirty="0">
                <a:cs typeface="Calibri"/>
              </a:rPr>
              <a:t>Savoir le code de </a:t>
            </a:r>
            <a:r>
              <a:rPr lang="en-US" dirty="0" err="1">
                <a:cs typeface="Calibri"/>
              </a:rPr>
              <a:t>groupe</a:t>
            </a:r>
            <a:r>
              <a:rPr lang="en-US" dirty="0">
                <a:cs typeface="Calibri"/>
              </a:rPr>
              <a:t>.</a:t>
            </a:r>
          </a:p>
          <a:p>
            <a:endParaRPr lang="en-US" dirty="0">
              <a:cs typeface="Calibri"/>
            </a:endParaRPr>
          </a:p>
        </p:txBody>
      </p:sp>
    </p:spTree>
    <p:extLst>
      <p:ext uri="{BB962C8B-B14F-4D97-AF65-F5344CB8AC3E}">
        <p14:creationId xmlns:p14="http://schemas.microsoft.com/office/powerpoint/2010/main" val="366309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D43D831-D363-4274-AF5E-77456BC42831}"/>
              </a:ext>
            </a:extLst>
          </p:cNvPr>
          <p:cNvPicPr>
            <a:picLocks noChangeAspect="1"/>
          </p:cNvPicPr>
          <p:nvPr/>
        </p:nvPicPr>
        <p:blipFill>
          <a:blip r:embed="rId2"/>
          <a:stretch>
            <a:fillRect/>
          </a:stretch>
        </p:blipFill>
        <p:spPr>
          <a:xfrm>
            <a:off x="66368" y="574885"/>
            <a:ext cx="12120715" cy="5732810"/>
          </a:xfrm>
          <a:prstGeom prst="rect">
            <a:avLst/>
          </a:prstGeom>
        </p:spPr>
      </p:pic>
    </p:spTree>
    <p:extLst>
      <p:ext uri="{BB962C8B-B14F-4D97-AF65-F5344CB8AC3E}">
        <p14:creationId xmlns:p14="http://schemas.microsoft.com/office/powerpoint/2010/main" val="2149667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5B0A1BAA-2618-45F6-9920-1270CB0B180C}"/>
              </a:ext>
            </a:extLst>
          </p:cNvPr>
          <p:cNvPicPr>
            <a:picLocks noChangeAspect="1"/>
          </p:cNvPicPr>
          <p:nvPr/>
        </p:nvPicPr>
        <p:blipFill>
          <a:blip r:embed="rId2"/>
          <a:stretch>
            <a:fillRect/>
          </a:stretch>
        </p:blipFill>
        <p:spPr>
          <a:xfrm>
            <a:off x="4917" y="547290"/>
            <a:ext cx="12182166" cy="5763420"/>
          </a:xfrm>
          <a:prstGeom prst="rect">
            <a:avLst/>
          </a:prstGeom>
        </p:spPr>
      </p:pic>
    </p:spTree>
    <p:extLst>
      <p:ext uri="{BB962C8B-B14F-4D97-AF65-F5344CB8AC3E}">
        <p14:creationId xmlns:p14="http://schemas.microsoft.com/office/powerpoint/2010/main" val="3173858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4FF58E3-870D-4402-9502-A36A92703F90}"/>
              </a:ext>
            </a:extLst>
          </p:cNvPr>
          <p:cNvPicPr>
            <a:picLocks noChangeAspect="1"/>
          </p:cNvPicPr>
          <p:nvPr/>
        </p:nvPicPr>
        <p:blipFill>
          <a:blip r:embed="rId2"/>
          <a:stretch>
            <a:fillRect/>
          </a:stretch>
        </p:blipFill>
        <p:spPr>
          <a:xfrm>
            <a:off x="4917" y="536005"/>
            <a:ext cx="12182166" cy="5798282"/>
          </a:xfrm>
          <a:prstGeom prst="rect">
            <a:avLst/>
          </a:prstGeom>
        </p:spPr>
      </p:pic>
    </p:spTree>
    <p:extLst>
      <p:ext uri="{BB962C8B-B14F-4D97-AF65-F5344CB8AC3E}">
        <p14:creationId xmlns:p14="http://schemas.microsoft.com/office/powerpoint/2010/main" val="108562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49931CD9-84F1-4E77-BB1E-82F223C1526E}"/>
              </a:ext>
            </a:extLst>
          </p:cNvPr>
          <p:cNvPicPr>
            <a:picLocks noChangeAspect="1"/>
          </p:cNvPicPr>
          <p:nvPr/>
        </p:nvPicPr>
        <p:blipFill>
          <a:blip r:embed="rId2"/>
          <a:stretch>
            <a:fillRect/>
          </a:stretch>
        </p:blipFill>
        <p:spPr>
          <a:xfrm>
            <a:off x="4917" y="560585"/>
            <a:ext cx="12071553" cy="5699960"/>
          </a:xfrm>
          <a:prstGeom prst="rect">
            <a:avLst/>
          </a:prstGeom>
        </p:spPr>
      </p:pic>
    </p:spTree>
    <p:extLst>
      <p:ext uri="{BB962C8B-B14F-4D97-AF65-F5344CB8AC3E}">
        <p14:creationId xmlns:p14="http://schemas.microsoft.com/office/powerpoint/2010/main" val="3354804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5574-10FD-493A-BDF2-0F0EC50DDD60}"/>
              </a:ext>
            </a:extLst>
          </p:cNvPr>
          <p:cNvSpPr>
            <a:spLocks noGrp="1"/>
          </p:cNvSpPr>
          <p:nvPr>
            <p:ph type="title"/>
          </p:nvPr>
        </p:nvSpPr>
        <p:spPr/>
        <p:txBody>
          <a:bodyPr/>
          <a:lstStyle/>
          <a:p>
            <a:r>
              <a:rPr lang="en-US">
                <a:ea typeface="+mj-lt"/>
                <a:cs typeface="+mj-lt"/>
              </a:rPr>
              <a:t>Page administration d'étudiants:</a:t>
            </a:r>
          </a:p>
        </p:txBody>
      </p:sp>
      <p:sp>
        <p:nvSpPr>
          <p:cNvPr id="3" name="Content Placeholder 2">
            <a:extLst>
              <a:ext uri="{FF2B5EF4-FFF2-40B4-BE49-F238E27FC236}">
                <a16:creationId xmlns:a16="http://schemas.microsoft.com/office/drawing/2014/main" id="{CF53482C-9585-4F2C-990C-C92D0579660E}"/>
              </a:ext>
            </a:extLst>
          </p:cNvPr>
          <p:cNvSpPr>
            <a:spLocks noGrp="1"/>
          </p:cNvSpPr>
          <p:nvPr>
            <p:ph idx="1"/>
          </p:nvPr>
        </p:nvSpPr>
        <p:spPr/>
        <p:txBody>
          <a:bodyPr vert="horz" lIns="91440" tIns="45720" rIns="91440" bIns="45720" rtlCol="0" anchor="t">
            <a:normAutofit/>
          </a:bodyPr>
          <a:lstStyle/>
          <a:p>
            <a:endParaRPr lang="en-US"/>
          </a:p>
          <a:p>
            <a:endParaRPr lang="en-US" dirty="0">
              <a:cs typeface="Calibri"/>
            </a:endParaRPr>
          </a:p>
          <a:p>
            <a:endParaRPr lang="en-US" dirty="0">
              <a:cs typeface="Calibri"/>
            </a:endParaRPr>
          </a:p>
          <a:p>
            <a:r>
              <a:rPr lang="en-US" err="1">
                <a:cs typeface="Calibri"/>
              </a:rPr>
              <a:t>Contient</a:t>
            </a:r>
            <a:r>
              <a:rPr lang="en-US" dirty="0">
                <a:cs typeface="Calibri"/>
              </a:rPr>
              <a:t> tout les options de page </a:t>
            </a:r>
            <a:r>
              <a:rPr lang="en-US" err="1">
                <a:cs typeface="Calibri"/>
              </a:rPr>
              <a:t>groupes</a:t>
            </a:r>
            <a:r>
              <a:rPr lang="en-US" dirty="0">
                <a:cs typeface="Calibri"/>
              </a:rPr>
              <a:t> </a:t>
            </a:r>
            <a:r>
              <a:rPr lang="en-US" err="1">
                <a:cs typeface="Calibri"/>
              </a:rPr>
              <a:t>mais</a:t>
            </a:r>
            <a:r>
              <a:rPr lang="en-US">
                <a:cs typeface="Calibri"/>
              </a:rPr>
              <a:t> avec des informations </a:t>
            </a:r>
            <a:r>
              <a:rPr lang="en-US" err="1">
                <a:cs typeface="Calibri"/>
              </a:rPr>
              <a:t>diffirent</a:t>
            </a:r>
            <a:r>
              <a:rPr lang="en-US" dirty="0">
                <a:cs typeface="Calibri"/>
              </a:rPr>
              <a:t> et </a:t>
            </a:r>
            <a:r>
              <a:rPr lang="en-US" err="1">
                <a:cs typeface="Calibri"/>
              </a:rPr>
              <a:t>aussi</a:t>
            </a:r>
            <a:r>
              <a:rPr lang="en-US" dirty="0">
                <a:cs typeface="Calibri"/>
              </a:rPr>
              <a:t> </a:t>
            </a:r>
            <a:r>
              <a:rPr lang="en-US" err="1">
                <a:cs typeface="Calibri"/>
              </a:rPr>
              <a:t>une</a:t>
            </a:r>
            <a:r>
              <a:rPr lang="en-US" dirty="0">
                <a:cs typeface="Calibri"/>
              </a:rPr>
              <a:t> </a:t>
            </a:r>
            <a:r>
              <a:rPr lang="en-US" err="1">
                <a:cs typeface="Calibri"/>
              </a:rPr>
              <a:t>organisation</a:t>
            </a:r>
            <a:r>
              <a:rPr lang="en-US" dirty="0">
                <a:cs typeface="Calibri"/>
              </a:rPr>
              <a:t> </a:t>
            </a:r>
            <a:r>
              <a:rPr lang="en-US" err="1">
                <a:cs typeface="Calibri"/>
              </a:rPr>
              <a:t>diffirent</a:t>
            </a:r>
            <a:r>
              <a:rPr lang="en-US" dirty="0">
                <a:cs typeface="Calibri"/>
              </a:rPr>
              <a:t>.</a:t>
            </a:r>
            <a:endParaRPr lang="en-US" dirty="0"/>
          </a:p>
          <a:p>
            <a:endParaRPr lang="en-US" dirty="0">
              <a:cs typeface="Calibri"/>
            </a:endParaRPr>
          </a:p>
        </p:txBody>
      </p:sp>
    </p:spTree>
    <p:extLst>
      <p:ext uri="{BB962C8B-B14F-4D97-AF65-F5344CB8AC3E}">
        <p14:creationId xmlns:p14="http://schemas.microsoft.com/office/powerpoint/2010/main" val="1723593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4FE1B36A-F85F-45B1-9E90-264CC1B0A8F0}"/>
              </a:ext>
            </a:extLst>
          </p:cNvPr>
          <p:cNvPicPr>
            <a:picLocks noChangeAspect="1"/>
          </p:cNvPicPr>
          <p:nvPr/>
        </p:nvPicPr>
        <p:blipFill>
          <a:blip r:embed="rId2"/>
          <a:stretch>
            <a:fillRect/>
          </a:stretch>
        </p:blipFill>
        <p:spPr>
          <a:xfrm>
            <a:off x="41788" y="728706"/>
            <a:ext cx="12083844" cy="5388298"/>
          </a:xfrm>
          <a:prstGeom prst="rect">
            <a:avLst/>
          </a:prstGeom>
        </p:spPr>
      </p:pic>
    </p:spTree>
    <p:extLst>
      <p:ext uri="{BB962C8B-B14F-4D97-AF65-F5344CB8AC3E}">
        <p14:creationId xmlns:p14="http://schemas.microsoft.com/office/powerpoint/2010/main" val="186206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BFB-02A1-47CD-B11D-4E5C6BED8745}"/>
              </a:ext>
            </a:extLst>
          </p:cNvPr>
          <p:cNvSpPr>
            <a:spLocks noGrp="1"/>
          </p:cNvSpPr>
          <p:nvPr>
            <p:ph type="title"/>
          </p:nvPr>
        </p:nvSpPr>
        <p:spPr/>
        <p:txBody>
          <a:bodyPr/>
          <a:lstStyle/>
          <a:p>
            <a:r>
              <a:rPr lang="en-US" dirty="0">
                <a:cs typeface="Calibri Light"/>
              </a:rPr>
              <a:t>Page profile:</a:t>
            </a:r>
            <a:endParaRPr lang="en-US" dirty="0"/>
          </a:p>
        </p:txBody>
      </p:sp>
      <p:sp>
        <p:nvSpPr>
          <p:cNvPr id="3" name="Content Placeholder 2">
            <a:extLst>
              <a:ext uri="{FF2B5EF4-FFF2-40B4-BE49-F238E27FC236}">
                <a16:creationId xmlns:a16="http://schemas.microsoft.com/office/drawing/2014/main" id="{D250A6ED-EEA8-4378-85B9-32A468281B58}"/>
              </a:ext>
            </a:extLst>
          </p:cNvPr>
          <p:cNvSpPr>
            <a:spLocks noGrp="1"/>
          </p:cNvSpPr>
          <p:nvPr>
            <p:ph idx="1"/>
          </p:nvPr>
        </p:nvSpPr>
        <p:spPr/>
        <p:txBody>
          <a:bodyPr vert="horz" lIns="91440" tIns="45720" rIns="91440" bIns="45720" rtlCol="0" anchor="t">
            <a:normAutofit/>
          </a:bodyPr>
          <a:lstStyle/>
          <a:p>
            <a:r>
              <a:rPr lang="en-US">
                <a:ea typeface="+mn-lt"/>
                <a:cs typeface="+mn-lt"/>
              </a:rPr>
              <a:t>L'utilisateur pourra ajouter des informations personnelles ainsi qu'une photo de profil permettant de l'identifier.</a:t>
            </a:r>
          </a:p>
          <a:p>
            <a:endParaRPr lang="en-US" dirty="0">
              <a:cs typeface="Calibri"/>
            </a:endParaRPr>
          </a:p>
          <a:p>
            <a:r>
              <a:rPr lang="en-US" dirty="0">
                <a:cs typeface="Calibri"/>
              </a:rPr>
              <a:t>La page </a:t>
            </a:r>
            <a:r>
              <a:rPr lang="en-US" err="1">
                <a:cs typeface="Calibri"/>
              </a:rPr>
              <a:t>contient</a:t>
            </a:r>
            <a:r>
              <a:rPr lang="en-US" dirty="0">
                <a:cs typeface="Calibri"/>
              </a:rPr>
              <a:t> </a:t>
            </a:r>
            <a:r>
              <a:rPr lang="en-US" err="1">
                <a:cs typeface="Calibri"/>
              </a:rPr>
              <a:t>une</a:t>
            </a:r>
            <a:r>
              <a:rPr lang="en-US" dirty="0">
                <a:cs typeface="Calibri"/>
              </a:rPr>
              <a:t> validation </a:t>
            </a:r>
            <a:r>
              <a:rPr lang="en-US" err="1">
                <a:cs typeface="Calibri"/>
              </a:rPr>
              <a:t>jquery</a:t>
            </a:r>
            <a:r>
              <a:rPr lang="en-US" dirty="0">
                <a:cs typeface="Calibri"/>
              </a:rPr>
              <a:t> .</a:t>
            </a:r>
          </a:p>
          <a:p>
            <a:endParaRPr lang="en-US" dirty="0">
              <a:cs typeface="Calibri"/>
            </a:endParaRPr>
          </a:p>
          <a:p>
            <a:r>
              <a:rPr lang="en-US">
                <a:ea typeface="+mn-lt"/>
                <a:cs typeface="+mn-lt"/>
              </a:rPr>
              <a:t>La page profile contiendra une drop down list affichant la liste de tous les pays.</a:t>
            </a:r>
            <a:endParaRPr lang="en-US" dirty="0">
              <a:ea typeface="+mn-lt"/>
              <a:cs typeface="+mn-lt"/>
            </a:endParaRPr>
          </a:p>
        </p:txBody>
      </p:sp>
    </p:spTree>
    <p:extLst>
      <p:ext uri="{BB962C8B-B14F-4D97-AF65-F5344CB8AC3E}">
        <p14:creationId xmlns:p14="http://schemas.microsoft.com/office/powerpoint/2010/main" val="169943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0C6-6576-4C49-80E7-952BB322D784}"/>
              </a:ext>
            </a:extLst>
          </p:cNvPr>
          <p:cNvSpPr>
            <a:spLocks noGrp="1"/>
          </p:cNvSpPr>
          <p:nvPr>
            <p:ph type="title"/>
          </p:nvPr>
        </p:nvSpPr>
        <p:spPr/>
        <p:txBody>
          <a:bodyPr/>
          <a:lstStyle/>
          <a:p>
            <a:r>
              <a:rPr lang="en-US">
                <a:solidFill>
                  <a:schemeClr val="tx2"/>
                </a:solidFill>
                <a:ea typeface="+mj-lt"/>
                <a:cs typeface="+mj-lt"/>
              </a:rPr>
              <a:t>Comment le prof et l'étudiant vas se lier:</a:t>
            </a:r>
          </a:p>
          <a:p>
            <a:endParaRPr lang="en-US" dirty="0">
              <a:cs typeface="Calibri Light"/>
            </a:endParaRPr>
          </a:p>
        </p:txBody>
      </p:sp>
      <p:sp>
        <p:nvSpPr>
          <p:cNvPr id="3" name="Content Placeholder 2">
            <a:extLst>
              <a:ext uri="{FF2B5EF4-FFF2-40B4-BE49-F238E27FC236}">
                <a16:creationId xmlns:a16="http://schemas.microsoft.com/office/drawing/2014/main" id="{F86D03D7-91F7-45F4-B3E1-8D3910F834CD}"/>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Système de sécurité :</a:t>
            </a:r>
            <a:endParaRPr lang="en-US"/>
          </a:p>
          <a:p>
            <a:pPr>
              <a:buNone/>
            </a:pPr>
            <a:r>
              <a:rPr lang="en-US">
                <a:ea typeface="+mn-lt"/>
                <a:cs typeface="+mn-lt"/>
              </a:rPr>
              <a:t>   pour être en contact avec ces étudiants, le professeur devra créer un groupe. Pour chaque groupe, crée, un code est généré par le site. Ce code est en quelque sorte l'identifiant du groupe qui liera le professeur et ces étudiants. Tout étudiant possédant ce code pourra donc intégrer le groupe. Néanmoins, le groupe est supervisé et contrôler par le professeur l'ayant créé. Tout individu perturbateur pourra être identifié et supprimer du groupe.</a:t>
            </a:r>
          </a:p>
          <a:p>
            <a:pPr marL="0" indent="0">
              <a:buNone/>
            </a:pPr>
            <a:endParaRPr lang="en-US" dirty="0">
              <a:cs typeface="Calibri" panose="020F0502020204030204"/>
            </a:endParaRPr>
          </a:p>
        </p:txBody>
      </p:sp>
    </p:spTree>
    <p:extLst>
      <p:ext uri="{BB962C8B-B14F-4D97-AF65-F5344CB8AC3E}">
        <p14:creationId xmlns:p14="http://schemas.microsoft.com/office/powerpoint/2010/main" val="843028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8F028460-041E-42D6-951C-B7E4FBC451FE}"/>
              </a:ext>
            </a:extLst>
          </p:cNvPr>
          <p:cNvPicPr>
            <a:picLocks noChangeAspect="1"/>
          </p:cNvPicPr>
          <p:nvPr/>
        </p:nvPicPr>
        <p:blipFill>
          <a:blip r:embed="rId2"/>
          <a:stretch>
            <a:fillRect/>
          </a:stretch>
        </p:blipFill>
        <p:spPr>
          <a:xfrm>
            <a:off x="66368" y="538297"/>
            <a:ext cx="12120715" cy="5856377"/>
          </a:xfrm>
          <a:prstGeom prst="rect">
            <a:avLst/>
          </a:prstGeom>
        </p:spPr>
      </p:pic>
    </p:spTree>
    <p:extLst>
      <p:ext uri="{BB962C8B-B14F-4D97-AF65-F5344CB8AC3E}">
        <p14:creationId xmlns:p14="http://schemas.microsoft.com/office/powerpoint/2010/main" val="237019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B390D91-7FF0-471F-B82D-7C3DB3C3EDAD}"/>
              </a:ext>
            </a:extLst>
          </p:cNvPr>
          <p:cNvPicPr>
            <a:picLocks noChangeAspect="1"/>
          </p:cNvPicPr>
          <p:nvPr/>
        </p:nvPicPr>
        <p:blipFill>
          <a:blip r:embed="rId2"/>
          <a:stretch>
            <a:fillRect/>
          </a:stretch>
        </p:blipFill>
        <p:spPr>
          <a:xfrm>
            <a:off x="4917" y="536005"/>
            <a:ext cx="12341941" cy="5859733"/>
          </a:xfrm>
          <a:prstGeom prst="rect">
            <a:avLst/>
          </a:prstGeom>
        </p:spPr>
      </p:pic>
    </p:spTree>
    <p:extLst>
      <p:ext uri="{BB962C8B-B14F-4D97-AF65-F5344CB8AC3E}">
        <p14:creationId xmlns:p14="http://schemas.microsoft.com/office/powerpoint/2010/main" val="1774959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F196-2064-462B-964B-85CDA3C82E12}"/>
              </a:ext>
            </a:extLst>
          </p:cNvPr>
          <p:cNvSpPr>
            <a:spLocks noGrp="1"/>
          </p:cNvSpPr>
          <p:nvPr>
            <p:ph type="title"/>
          </p:nvPr>
        </p:nvSpPr>
        <p:spPr/>
        <p:txBody>
          <a:bodyPr/>
          <a:lstStyle/>
          <a:p>
            <a:r>
              <a:rPr lang="en-US">
                <a:ea typeface="+mj-lt"/>
                <a:cs typeface="+mj-lt"/>
              </a:rPr>
              <a:t>Conclusion:</a:t>
            </a:r>
            <a:endParaRPr lang="en-US"/>
          </a:p>
        </p:txBody>
      </p:sp>
      <p:sp>
        <p:nvSpPr>
          <p:cNvPr id="3" name="Content Placeholder 2">
            <a:extLst>
              <a:ext uri="{FF2B5EF4-FFF2-40B4-BE49-F238E27FC236}">
                <a16:creationId xmlns:a16="http://schemas.microsoft.com/office/drawing/2014/main" id="{3ED5F678-25A0-4FCB-9EBC-9971BA606179}"/>
              </a:ext>
            </a:extLst>
          </p:cNvPr>
          <p:cNvSpPr>
            <a:spLocks noGrp="1"/>
          </p:cNvSpPr>
          <p:nvPr>
            <p:ph idx="1"/>
          </p:nvPr>
        </p:nvSpPr>
        <p:spPr/>
        <p:txBody>
          <a:bodyPr vert="horz" lIns="91440" tIns="45720" rIns="91440" bIns="45720" rtlCol="0" anchor="t">
            <a:normAutofit/>
          </a:bodyPr>
          <a:lstStyle/>
          <a:p>
            <a:r>
              <a:rPr lang="en-US">
                <a:ea typeface="+mn-lt"/>
                <a:cs typeface="+mn-lt"/>
              </a:rPr>
              <a:t>Nous avons choisir ce projet parce qu'en tant qu'étudiant, nous avons senti le besoin d'apporter un outil améliorant la relation entre étudiant et professeur. Une relation qui non seulement ne devrait pas se limiter a l'école, mais aussi qui ne devrait pas affecter la vie privé du public notamment celle des professeurs dans le cas d'une approche forcée ou compliquée de la part des étudiants. </a:t>
            </a:r>
          </a:p>
          <a:p>
            <a:endParaRPr lang="en-US" dirty="0">
              <a:cs typeface="Calibri"/>
            </a:endParaRPr>
          </a:p>
          <a:p>
            <a:r>
              <a:rPr lang="en-US">
                <a:ea typeface="+mn-lt"/>
                <a:cs typeface="+mn-lt"/>
              </a:rPr>
              <a:t>Ce document est le résultat des recherches constituant notre projet. Nous avons fait le maximum afin d'apporter un projet différent et surtout serviable. Malheureusement, le temps n'a pas joué en notre faveur alors il reste encore beaucoup de choses à améliorer.</a:t>
            </a:r>
            <a:endParaRPr lang="en-US" dirty="0">
              <a:ea typeface="+mn-lt"/>
              <a:cs typeface="+mn-lt"/>
            </a:endParaRPr>
          </a:p>
        </p:txBody>
      </p:sp>
    </p:spTree>
    <p:extLst>
      <p:ext uri="{BB962C8B-B14F-4D97-AF65-F5344CB8AC3E}">
        <p14:creationId xmlns:p14="http://schemas.microsoft.com/office/powerpoint/2010/main" val="299130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29D9-9B84-4720-BF53-CD546C9C2C4C}"/>
              </a:ext>
            </a:extLst>
          </p:cNvPr>
          <p:cNvSpPr>
            <a:spLocks noGrp="1"/>
          </p:cNvSpPr>
          <p:nvPr>
            <p:ph type="title"/>
          </p:nvPr>
        </p:nvSpPr>
        <p:spPr/>
        <p:txBody>
          <a:bodyPr/>
          <a:lstStyle/>
          <a:p>
            <a:r>
              <a:rPr lang="en-US">
                <a:solidFill>
                  <a:schemeClr val="tx2"/>
                </a:solidFill>
                <a:ea typeface="+mj-lt"/>
                <a:cs typeface="+mj-lt"/>
              </a:rPr>
              <a:t>Sécurité:</a:t>
            </a:r>
            <a:endParaRPr lang="en-US">
              <a:solidFill>
                <a:schemeClr val="tx2"/>
              </a:solidFill>
              <a:cs typeface="Calibri Light"/>
            </a:endParaRPr>
          </a:p>
        </p:txBody>
      </p:sp>
      <p:sp>
        <p:nvSpPr>
          <p:cNvPr id="3" name="Content Placeholder 2">
            <a:extLst>
              <a:ext uri="{FF2B5EF4-FFF2-40B4-BE49-F238E27FC236}">
                <a16:creationId xmlns:a16="http://schemas.microsoft.com/office/drawing/2014/main" id="{BA16A630-5C16-4A44-80CF-0396414DAB05}"/>
              </a:ext>
            </a:extLst>
          </p:cNvPr>
          <p:cNvSpPr>
            <a:spLocks noGrp="1"/>
          </p:cNvSpPr>
          <p:nvPr>
            <p:ph idx="1"/>
          </p:nvPr>
        </p:nvSpPr>
        <p:spPr/>
        <p:txBody>
          <a:bodyPr vert="horz" lIns="91440" tIns="45720" rIns="91440" bIns="45720" rtlCol="0" anchor="t">
            <a:normAutofit/>
          </a:bodyPr>
          <a:lstStyle/>
          <a:p>
            <a:r>
              <a:rPr lang="en-US" dirty="0" err="1">
                <a:ea typeface="+mn-lt"/>
                <a:cs typeface="+mn-lt"/>
              </a:rPr>
              <a:t>Coté</a:t>
            </a:r>
            <a:r>
              <a:rPr lang="en-US" dirty="0">
                <a:ea typeface="+mn-lt"/>
                <a:cs typeface="+mn-lt"/>
              </a:rPr>
              <a:t> Client: </a:t>
            </a:r>
            <a:r>
              <a:rPr lang="en-US" dirty="0" err="1">
                <a:ea typeface="+mn-lt"/>
                <a:cs typeface="+mn-lt"/>
              </a:rPr>
              <a:t>Tous</a:t>
            </a:r>
            <a:r>
              <a:rPr lang="en-US" dirty="0">
                <a:ea typeface="+mn-lt"/>
                <a:cs typeface="+mn-lt"/>
              </a:rPr>
              <a:t> les champs du site </a:t>
            </a:r>
            <a:r>
              <a:rPr lang="en-US" dirty="0" err="1">
                <a:ea typeface="+mn-lt"/>
                <a:cs typeface="+mn-lt"/>
              </a:rPr>
              <a:t>auront</a:t>
            </a:r>
            <a:r>
              <a:rPr lang="en-US" dirty="0">
                <a:ea typeface="+mn-lt"/>
                <a:cs typeface="+mn-lt"/>
              </a:rPr>
              <a:t> </a:t>
            </a:r>
            <a:r>
              <a:rPr lang="en-US" dirty="0" err="1">
                <a:ea typeface="+mn-lt"/>
                <a:cs typeface="+mn-lt"/>
              </a:rPr>
              <a:t>une</a:t>
            </a:r>
            <a:r>
              <a:rPr lang="en-US" dirty="0">
                <a:ea typeface="+mn-lt"/>
                <a:cs typeface="+mn-lt"/>
              </a:rPr>
              <a:t> validation </a:t>
            </a:r>
            <a:r>
              <a:rPr lang="en-US" dirty="0" err="1">
                <a:ea typeface="+mn-lt"/>
                <a:cs typeface="+mn-lt"/>
              </a:rPr>
              <a:t>jquery</a:t>
            </a:r>
            <a:r>
              <a:rPr lang="en-US" dirty="0">
                <a:ea typeface="+mn-lt"/>
                <a:cs typeface="+mn-lt"/>
              </a:rPr>
              <a:t>/</a:t>
            </a:r>
            <a:r>
              <a:rPr lang="en-US" dirty="0" err="1">
                <a:ea typeface="+mn-lt"/>
                <a:cs typeface="+mn-lt"/>
              </a:rPr>
              <a:t>javascript</a:t>
            </a:r>
            <a:endParaRPr lang="en-US" dirty="0">
              <a:ea typeface="+mn-lt"/>
              <a:cs typeface="+mn-lt"/>
            </a:endParaRPr>
          </a:p>
          <a:p>
            <a:pPr marL="0" indent="0">
              <a:buNone/>
            </a:pPr>
            <a:endParaRPr lang="en-US" dirty="0">
              <a:cs typeface="Calibri"/>
            </a:endParaRPr>
          </a:p>
          <a:p>
            <a:r>
              <a:rPr lang="en-US" dirty="0" err="1">
                <a:ea typeface="+mn-lt"/>
                <a:cs typeface="+mn-lt"/>
              </a:rPr>
              <a:t>Coté</a:t>
            </a:r>
            <a:r>
              <a:rPr lang="en-US" dirty="0">
                <a:ea typeface="+mn-lt"/>
                <a:cs typeface="+mn-lt"/>
              </a:rPr>
              <a:t> server:  php sera </a:t>
            </a:r>
            <a:r>
              <a:rPr lang="en-US" dirty="0" err="1">
                <a:ea typeface="+mn-lt"/>
                <a:cs typeface="+mn-lt"/>
              </a:rPr>
              <a:t>utiliser</a:t>
            </a:r>
            <a:r>
              <a:rPr lang="en-US" dirty="0">
                <a:ea typeface="+mn-lt"/>
                <a:cs typeface="+mn-lt"/>
              </a:rPr>
              <a:t> pour </a:t>
            </a:r>
            <a:r>
              <a:rPr lang="en-US" dirty="0" err="1">
                <a:ea typeface="+mn-lt"/>
                <a:cs typeface="+mn-lt"/>
              </a:rPr>
              <a:t>gérer</a:t>
            </a:r>
            <a:r>
              <a:rPr lang="en-US" dirty="0">
                <a:ea typeface="+mn-lt"/>
                <a:cs typeface="+mn-lt"/>
              </a:rPr>
              <a:t> les </a:t>
            </a:r>
            <a:r>
              <a:rPr lang="en-US" dirty="0" err="1">
                <a:ea typeface="+mn-lt"/>
                <a:cs typeface="+mn-lt"/>
              </a:rPr>
              <a:t>erreurs</a:t>
            </a:r>
            <a:r>
              <a:rPr lang="en-US" dirty="0">
                <a:ea typeface="+mn-lt"/>
                <a:cs typeface="+mn-lt"/>
              </a:rPr>
              <a:t> </a:t>
            </a:r>
            <a:r>
              <a:rPr lang="en-US" dirty="0" err="1">
                <a:ea typeface="+mn-lt"/>
                <a:cs typeface="+mn-lt"/>
              </a:rPr>
              <a:t>telles</a:t>
            </a:r>
            <a:r>
              <a:rPr lang="en-US" dirty="0">
                <a:ea typeface="+mn-lt"/>
                <a:cs typeface="+mn-lt"/>
              </a:rPr>
              <a:t> que les </a:t>
            </a:r>
            <a:r>
              <a:rPr lang="en-US" dirty="0" err="1">
                <a:ea typeface="+mn-lt"/>
                <a:cs typeface="+mn-lt"/>
              </a:rPr>
              <a:t>répétitions</a:t>
            </a:r>
            <a:r>
              <a:rPr lang="en-US" dirty="0">
                <a:ea typeface="+mn-lt"/>
                <a:cs typeface="+mn-lt"/>
              </a:rPr>
              <a:t> </a:t>
            </a:r>
            <a:r>
              <a:rPr lang="en-US" dirty="0" err="1">
                <a:ea typeface="+mn-lt"/>
                <a:cs typeface="+mn-lt"/>
              </a:rPr>
              <a:t>d'émail</a:t>
            </a:r>
            <a:r>
              <a:rPr lang="en-US" dirty="0">
                <a:ea typeface="+mn-lt"/>
                <a:cs typeface="+mn-lt"/>
              </a:rPr>
              <a:t>.</a:t>
            </a:r>
          </a:p>
          <a:p>
            <a:endParaRPr lang="en-US" dirty="0">
              <a:cs typeface="Calibri"/>
            </a:endParaRPr>
          </a:p>
          <a:p>
            <a:r>
              <a:rPr lang="en-US" dirty="0">
                <a:cs typeface="Calibri"/>
              </a:rPr>
              <a:t>Cookies : </a:t>
            </a:r>
            <a:r>
              <a:rPr lang="en-US" dirty="0">
                <a:ea typeface="+mn-lt"/>
                <a:cs typeface="+mn-lt"/>
              </a:rPr>
              <a:t>Les cookies </a:t>
            </a:r>
            <a:r>
              <a:rPr lang="en-US" dirty="0" err="1">
                <a:ea typeface="+mn-lt"/>
                <a:cs typeface="+mn-lt"/>
              </a:rPr>
              <a:t>ont</a:t>
            </a:r>
            <a:r>
              <a:rPr lang="en-US" dirty="0">
                <a:ea typeface="+mn-lt"/>
                <a:cs typeface="+mn-lt"/>
              </a:rPr>
              <a:t> un </a:t>
            </a:r>
            <a:r>
              <a:rPr lang="en-US" dirty="0" err="1">
                <a:ea typeface="+mn-lt"/>
                <a:cs typeface="+mn-lt"/>
              </a:rPr>
              <a:t>rôle</a:t>
            </a:r>
            <a:r>
              <a:rPr lang="en-US" dirty="0">
                <a:ea typeface="+mn-lt"/>
                <a:cs typeface="+mn-lt"/>
              </a:rPr>
              <a:t> </a:t>
            </a:r>
            <a:r>
              <a:rPr lang="en-US" dirty="0" err="1">
                <a:ea typeface="+mn-lt"/>
                <a:cs typeface="+mn-lt"/>
              </a:rPr>
              <a:t>très</a:t>
            </a:r>
            <a:r>
              <a:rPr lang="en-US" dirty="0">
                <a:ea typeface="+mn-lt"/>
                <a:cs typeface="+mn-lt"/>
              </a:rPr>
              <a:t> important, </a:t>
            </a:r>
            <a:r>
              <a:rPr lang="en-US" dirty="0" err="1">
                <a:ea typeface="+mn-lt"/>
                <a:cs typeface="+mn-lt"/>
              </a:rPr>
              <a:t>ils</a:t>
            </a:r>
            <a:r>
              <a:rPr lang="en-US" dirty="0">
                <a:ea typeface="+mn-lt"/>
                <a:cs typeface="+mn-lt"/>
              </a:rPr>
              <a:t> </a:t>
            </a:r>
            <a:r>
              <a:rPr lang="en-US" dirty="0" err="1">
                <a:ea typeface="+mn-lt"/>
                <a:cs typeface="+mn-lt"/>
              </a:rPr>
              <a:t>éviteront</a:t>
            </a:r>
            <a:r>
              <a:rPr lang="en-US" dirty="0">
                <a:ea typeface="+mn-lt"/>
                <a:cs typeface="+mn-lt"/>
              </a:rPr>
              <a:t> </a:t>
            </a:r>
            <a:r>
              <a:rPr lang="en-US" dirty="0" err="1">
                <a:ea typeface="+mn-lt"/>
                <a:cs typeface="+mn-lt"/>
              </a:rPr>
              <a:t>l'ouverture</a:t>
            </a:r>
            <a:r>
              <a:rPr lang="en-US" dirty="0">
                <a:ea typeface="+mn-lt"/>
                <a:cs typeface="+mn-lt"/>
              </a:rPr>
              <a:t> des </a:t>
            </a:r>
            <a:r>
              <a:rPr lang="en-US" dirty="0" err="1">
                <a:ea typeface="+mn-lt"/>
                <a:cs typeface="+mn-lt"/>
              </a:rPr>
              <a:t>comptes</a:t>
            </a:r>
            <a:r>
              <a:rPr lang="en-US" dirty="0">
                <a:ea typeface="+mn-lt"/>
                <a:cs typeface="+mn-lt"/>
              </a:rPr>
              <a:t> sans mot de </a:t>
            </a:r>
            <a:r>
              <a:rPr lang="en-US" dirty="0" err="1">
                <a:ea typeface="+mn-lt"/>
                <a:cs typeface="+mn-lt"/>
              </a:rPr>
              <a:t>passe</a:t>
            </a:r>
            <a:r>
              <a:rPr lang="en-US" dirty="0">
                <a:ea typeface="+mn-lt"/>
                <a:cs typeface="+mn-lt"/>
              </a:rPr>
              <a:t>.</a:t>
            </a:r>
          </a:p>
        </p:txBody>
      </p:sp>
    </p:spTree>
    <p:extLst>
      <p:ext uri="{BB962C8B-B14F-4D97-AF65-F5344CB8AC3E}">
        <p14:creationId xmlns:p14="http://schemas.microsoft.com/office/powerpoint/2010/main" val="425181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BC48-6FE4-4CF9-AC94-D1145434CAE1}"/>
              </a:ext>
            </a:extLst>
          </p:cNvPr>
          <p:cNvSpPr>
            <a:spLocks noGrp="1"/>
          </p:cNvSpPr>
          <p:nvPr>
            <p:ph type="title"/>
          </p:nvPr>
        </p:nvSpPr>
        <p:spPr/>
        <p:txBody>
          <a:bodyPr/>
          <a:lstStyle/>
          <a:p>
            <a:r>
              <a:rPr lang="en-US" dirty="0">
                <a:solidFill>
                  <a:schemeClr val="tx2"/>
                </a:solidFill>
                <a:ea typeface="+mj-lt"/>
                <a:cs typeface="+mj-lt"/>
              </a:rPr>
              <a:t>RÉALISATION TECHNIQUE DU PROJET WEB:</a:t>
            </a:r>
            <a:endParaRPr lang="en-US" dirty="0">
              <a:solidFill>
                <a:schemeClr val="tx2"/>
              </a:solidFill>
            </a:endParaRPr>
          </a:p>
        </p:txBody>
      </p:sp>
      <p:sp>
        <p:nvSpPr>
          <p:cNvPr id="3" name="Content Placeholder 2">
            <a:extLst>
              <a:ext uri="{FF2B5EF4-FFF2-40B4-BE49-F238E27FC236}">
                <a16:creationId xmlns:a16="http://schemas.microsoft.com/office/drawing/2014/main" id="{BFBC0529-47AC-4426-B058-616120F239FA}"/>
              </a:ext>
            </a:extLst>
          </p:cNvPr>
          <p:cNvSpPr>
            <a:spLocks noGrp="1"/>
          </p:cNvSpPr>
          <p:nvPr>
            <p:ph idx="1"/>
          </p:nvPr>
        </p:nvSpPr>
        <p:spPr/>
        <p:txBody>
          <a:bodyPr vert="horz" lIns="91440" tIns="45720" rIns="91440" bIns="45720" rtlCol="0" anchor="t">
            <a:normAutofit/>
          </a:bodyPr>
          <a:lstStyle/>
          <a:p>
            <a:r>
              <a:rPr lang="en-US" dirty="0">
                <a:cs typeface="Calibri"/>
              </a:rPr>
              <a:t>On commence par index :</a:t>
            </a:r>
          </a:p>
          <a:p>
            <a:pPr marL="971550" lvl="1" indent="-514350">
              <a:buAutoNum type="arabicPeriod"/>
            </a:pPr>
            <a:r>
              <a:rPr lang="en-US" dirty="0">
                <a:ea typeface="+mn-lt"/>
                <a:cs typeface="+mn-lt"/>
              </a:rPr>
              <a:t>Responsive.</a:t>
            </a:r>
          </a:p>
          <a:p>
            <a:pPr marL="971550" lvl="1" indent="-514350">
              <a:buAutoNum type="arabicPeriod"/>
            </a:pPr>
            <a:r>
              <a:rPr lang="en-US" dirty="0">
                <a:cs typeface="Calibri"/>
              </a:rPr>
              <a:t>Html5/css3/Animation JQUERY.</a:t>
            </a:r>
          </a:p>
          <a:p>
            <a:pPr marL="971550" lvl="1" indent="-514350">
              <a:buAutoNum type="arabicPeriod"/>
            </a:pPr>
            <a:r>
              <a:rPr lang="en-US" dirty="0" err="1">
                <a:cs typeface="Calibri"/>
              </a:rPr>
              <a:t>Presente</a:t>
            </a:r>
            <a:r>
              <a:rPr lang="en-US" dirty="0">
                <a:cs typeface="Calibri"/>
              </a:rPr>
              <a:t> </a:t>
            </a:r>
            <a:r>
              <a:rPr lang="en-US" dirty="0" err="1">
                <a:ea typeface="+mn-lt"/>
                <a:cs typeface="+mn-lt"/>
              </a:rPr>
              <a:t>toutes</a:t>
            </a:r>
            <a:r>
              <a:rPr lang="en-US" dirty="0">
                <a:ea typeface="+mn-lt"/>
                <a:cs typeface="+mn-lt"/>
              </a:rPr>
              <a:t> les </a:t>
            </a:r>
            <a:r>
              <a:rPr lang="en-US" dirty="0" err="1">
                <a:ea typeface="+mn-lt"/>
                <a:cs typeface="+mn-lt"/>
              </a:rPr>
              <a:t>informations</a:t>
            </a:r>
            <a:r>
              <a:rPr lang="en-US" dirty="0">
                <a:ea typeface="+mn-lt"/>
                <a:cs typeface="+mn-lt"/>
              </a:rPr>
              <a:t>.</a:t>
            </a:r>
            <a:r>
              <a:rPr lang="en-US" dirty="0">
                <a:cs typeface="Calibri"/>
              </a:rPr>
              <a:t>.</a:t>
            </a:r>
          </a:p>
          <a:p>
            <a:pPr marL="971550" lvl="1" indent="-514350">
              <a:buAutoNum type="arabicPeriod"/>
            </a:pPr>
            <a:r>
              <a:rPr lang="en-US" dirty="0" err="1">
                <a:cs typeface="Calibri"/>
              </a:rPr>
              <a:t>Contacter</a:t>
            </a:r>
            <a:r>
              <a:rPr lang="en-US" dirty="0">
                <a:cs typeface="Calibri"/>
              </a:rPr>
              <a:t> nous.</a:t>
            </a:r>
          </a:p>
          <a:p>
            <a:pPr marL="971550" lvl="1" indent="-514350">
              <a:buAutoNum type="arabicPeriod"/>
            </a:pPr>
            <a:r>
              <a:rPr lang="en-US" dirty="0">
                <a:ea typeface="+mn-lt"/>
                <a:cs typeface="+mn-lt"/>
              </a:rPr>
              <a:t>Opinion de </a:t>
            </a:r>
            <a:r>
              <a:rPr lang="en-US" dirty="0" err="1">
                <a:ea typeface="+mn-lt"/>
                <a:cs typeface="+mn-lt"/>
              </a:rPr>
              <a:t>l'utilisateur</a:t>
            </a:r>
            <a:r>
              <a:rPr lang="en-US" dirty="0">
                <a:cs typeface="Calibri"/>
              </a:rPr>
              <a:t>.</a:t>
            </a:r>
          </a:p>
          <a:p>
            <a:pPr marL="971550" lvl="1" indent="-514350">
              <a:buAutoNum type="arabicPeriod"/>
            </a:pPr>
            <a:r>
              <a:rPr lang="en-US" dirty="0">
                <a:cs typeface="Calibri"/>
              </a:rPr>
              <a:t>Les </a:t>
            </a:r>
            <a:r>
              <a:rPr lang="en-US" dirty="0" err="1">
                <a:ea typeface="+mn-lt"/>
                <a:cs typeface="+mn-lt"/>
              </a:rPr>
              <a:t>Propriétés</a:t>
            </a:r>
            <a:r>
              <a:rPr lang="en-US" dirty="0">
                <a:ea typeface="+mn-lt"/>
                <a:cs typeface="+mn-lt"/>
              </a:rPr>
              <a:t> du site</a:t>
            </a:r>
          </a:p>
          <a:p>
            <a:pPr marL="971550" lvl="1" indent="-514350">
              <a:buAutoNum type="arabicPeriod"/>
            </a:pPr>
            <a:endParaRPr lang="en-US" dirty="0">
              <a:cs typeface="Calibri"/>
            </a:endParaRPr>
          </a:p>
          <a:p>
            <a:pPr lvl="1" indent="-514350">
              <a:buAutoNum type="arabicPeriod"/>
            </a:pPr>
            <a:endParaRPr lang="en-US" dirty="0">
              <a:cs typeface="Calibri"/>
            </a:endParaRPr>
          </a:p>
        </p:txBody>
      </p:sp>
    </p:spTree>
    <p:extLst>
      <p:ext uri="{BB962C8B-B14F-4D97-AF65-F5344CB8AC3E}">
        <p14:creationId xmlns:p14="http://schemas.microsoft.com/office/powerpoint/2010/main" val="186230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person&#10;&#10;Description generated with very high confidence">
            <a:extLst>
              <a:ext uri="{FF2B5EF4-FFF2-40B4-BE49-F238E27FC236}">
                <a16:creationId xmlns:a16="http://schemas.microsoft.com/office/drawing/2014/main" id="{FD726296-3FF7-4F1D-B949-14E80D9B2E51}"/>
              </a:ext>
            </a:extLst>
          </p:cNvPr>
          <p:cNvPicPr>
            <a:picLocks noChangeAspect="1"/>
          </p:cNvPicPr>
          <p:nvPr/>
        </p:nvPicPr>
        <p:blipFill>
          <a:blip r:embed="rId2"/>
          <a:stretch>
            <a:fillRect/>
          </a:stretch>
        </p:blipFill>
        <p:spPr>
          <a:xfrm>
            <a:off x="766917" y="183897"/>
            <a:ext cx="10584424" cy="6441044"/>
          </a:xfrm>
          <a:prstGeom prst="rect">
            <a:avLst/>
          </a:prstGeom>
        </p:spPr>
      </p:pic>
    </p:spTree>
    <p:extLst>
      <p:ext uri="{BB962C8B-B14F-4D97-AF65-F5344CB8AC3E}">
        <p14:creationId xmlns:p14="http://schemas.microsoft.com/office/powerpoint/2010/main" val="105217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FCC15-332D-42B7-B02D-11F51DBA60B1}"/>
              </a:ext>
            </a:extLst>
          </p:cNvPr>
          <p:cNvSpPr>
            <a:spLocks noGrp="1"/>
          </p:cNvSpPr>
          <p:nvPr>
            <p:ph type="title"/>
          </p:nvPr>
        </p:nvSpPr>
        <p:spPr/>
        <p:txBody>
          <a:bodyPr/>
          <a:lstStyle/>
          <a:p>
            <a:r>
              <a:rPr lang="en-US" dirty="0">
                <a:solidFill>
                  <a:schemeClr val="tx2"/>
                </a:solidFill>
                <a:cs typeface="Calibri Light"/>
              </a:rPr>
              <a:t>Register:</a:t>
            </a:r>
          </a:p>
        </p:txBody>
      </p:sp>
      <p:sp>
        <p:nvSpPr>
          <p:cNvPr id="3" name="Content Placeholder 2">
            <a:extLst>
              <a:ext uri="{FF2B5EF4-FFF2-40B4-BE49-F238E27FC236}">
                <a16:creationId xmlns:a16="http://schemas.microsoft.com/office/drawing/2014/main" id="{BF1F3B8C-2E76-405C-971C-E20A8F9622A6}"/>
              </a:ext>
            </a:extLst>
          </p:cNvPr>
          <p:cNvSpPr>
            <a:spLocks noGrp="1"/>
          </p:cNvSpPr>
          <p:nvPr>
            <p:ph idx="1"/>
          </p:nvPr>
        </p:nvSpPr>
        <p:spPr/>
        <p:txBody>
          <a:bodyPr vert="horz" lIns="91440" tIns="45720" rIns="91440" bIns="45720" rtlCol="0" anchor="t">
            <a:normAutofit/>
          </a:bodyPr>
          <a:lstStyle/>
          <a:p>
            <a:endParaRPr lang="en-US" dirty="0" err="1">
              <a:cs typeface="Calibri"/>
            </a:endParaRPr>
          </a:p>
          <a:p>
            <a:endParaRPr lang="en-US" dirty="0">
              <a:cs typeface="Calibri"/>
            </a:endParaRPr>
          </a:p>
          <a:p>
            <a:endParaRPr lang="en-US" dirty="0">
              <a:cs typeface="Calibri"/>
            </a:endParaRPr>
          </a:p>
          <a:p>
            <a:pPr>
              <a:buFont typeface="Arial"/>
              <a:buChar char="•"/>
            </a:pPr>
            <a:r>
              <a:rPr lang="en-US">
                <a:cs typeface="Calibri"/>
              </a:rPr>
              <a:t>Les 3 types de </a:t>
            </a:r>
            <a:r>
              <a:rPr lang="en-US" err="1">
                <a:cs typeface="Calibri"/>
              </a:rPr>
              <a:t>compte</a:t>
            </a:r>
            <a:r>
              <a:rPr lang="en-US" dirty="0">
                <a:cs typeface="Calibri"/>
              </a:rPr>
              <a:t>:</a:t>
            </a:r>
          </a:p>
          <a:p>
            <a:endParaRPr lang="en-US" dirty="0">
              <a:cs typeface="Calibri"/>
            </a:endParaRPr>
          </a:p>
        </p:txBody>
      </p:sp>
    </p:spTree>
    <p:extLst>
      <p:ext uri="{BB962C8B-B14F-4D97-AF65-F5344CB8AC3E}">
        <p14:creationId xmlns:p14="http://schemas.microsoft.com/office/powerpoint/2010/main" val="234690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0223B99-BFCA-4851-AACC-0FE660A28444}"/>
              </a:ext>
            </a:extLst>
          </p:cNvPr>
          <p:cNvPicPr>
            <a:picLocks noChangeAspect="1"/>
          </p:cNvPicPr>
          <p:nvPr/>
        </p:nvPicPr>
        <p:blipFill>
          <a:blip r:embed="rId2"/>
          <a:stretch>
            <a:fillRect/>
          </a:stretch>
        </p:blipFill>
        <p:spPr>
          <a:xfrm>
            <a:off x="152400" y="545048"/>
            <a:ext cx="11887198" cy="5620419"/>
          </a:xfrm>
          <a:prstGeom prst="rect">
            <a:avLst/>
          </a:prstGeom>
        </p:spPr>
      </p:pic>
    </p:spTree>
    <p:extLst>
      <p:ext uri="{BB962C8B-B14F-4D97-AF65-F5344CB8AC3E}">
        <p14:creationId xmlns:p14="http://schemas.microsoft.com/office/powerpoint/2010/main" val="766632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132</TotalTime>
  <Words>598</Words>
  <Application>Microsoft Office PowerPoint</Application>
  <PresentationFormat>Widescreen</PresentationFormat>
  <Paragraphs>88</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Century Gothic</vt:lpstr>
      <vt:lpstr>Wingdings 3</vt:lpstr>
      <vt:lpstr>Ion</vt:lpstr>
      <vt:lpstr>Thème : Conception et Réalisation d'un Site Web pour gerer la relation entre le professeur et le stagiaire</vt:lpstr>
      <vt:lpstr>PRÉSENTATION GÉNÉRALE DU PROJET WEB:</vt:lpstr>
      <vt:lpstr>CONCEPTION DU PROJET WEB:</vt:lpstr>
      <vt:lpstr>Comment le prof et l'étudiant vas se lier: </vt:lpstr>
      <vt:lpstr>Sécurité:</vt:lpstr>
      <vt:lpstr>RÉALISATION TECHNIQUE DU PROJET WEB:</vt:lpstr>
      <vt:lpstr>PowerPoint Presentation</vt:lpstr>
      <vt:lpstr>Register:</vt:lpstr>
      <vt:lpstr>PowerPoint Presentation</vt:lpstr>
      <vt:lpstr>Register page pour chaque compte:</vt:lpstr>
      <vt:lpstr>PowerPoint Presentation</vt:lpstr>
      <vt:lpstr>Validation jquery pour register: </vt:lpstr>
      <vt:lpstr>PowerPoint Presentation</vt:lpstr>
      <vt:lpstr>2eme page pour register:</vt:lpstr>
      <vt:lpstr>PowerPoint Presentation</vt:lpstr>
      <vt:lpstr>Page login:</vt:lpstr>
      <vt:lpstr>PowerPoint Presentation</vt:lpstr>
      <vt:lpstr>page de Securité:</vt:lpstr>
      <vt:lpstr>PowerPoint Presentation</vt:lpstr>
      <vt:lpstr>Page home:</vt:lpstr>
      <vt:lpstr>PowerPoint Presentation</vt:lpstr>
      <vt:lpstr>PowerPoint Presentation</vt:lpstr>
      <vt:lpstr>PowerPoint Presentation</vt:lpstr>
      <vt:lpstr>Pour les étudiants:</vt:lpstr>
      <vt:lpstr>PowerPoint Presentation</vt:lpstr>
      <vt:lpstr>La page suivante est la page Cours:</vt:lpstr>
      <vt:lpstr>PowerPoint Presentation</vt:lpstr>
      <vt:lpstr>PowerPoint Presentation</vt:lpstr>
      <vt:lpstr>PowerPoint Presentation</vt:lpstr>
      <vt:lpstr>PowerPoint Presentation</vt:lpstr>
      <vt:lpstr>PowerPoint Presentation</vt:lpstr>
      <vt:lpstr>Page groupe:</vt:lpstr>
      <vt:lpstr>PowerPoint Presentation</vt:lpstr>
      <vt:lpstr>PowerPoint Presentation</vt:lpstr>
      <vt:lpstr>PowerPoint Presentation</vt:lpstr>
      <vt:lpstr>PowerPoint Presentation</vt:lpstr>
      <vt:lpstr>Page administration d'étudiants:</vt:lpstr>
      <vt:lpstr>PowerPoint Presentation</vt:lpstr>
      <vt:lpstr>Page profile:</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Windows User</cp:lastModifiedBy>
  <cp:revision>821</cp:revision>
  <dcterms:created xsi:type="dcterms:W3CDTF">2013-07-15T20:26:40Z</dcterms:created>
  <dcterms:modified xsi:type="dcterms:W3CDTF">2019-06-12T15:12:07Z</dcterms:modified>
</cp:coreProperties>
</file>